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424" r:id="rId5"/>
    <p:sldId id="1684" r:id="rId6"/>
    <p:sldId id="1825" r:id="rId7"/>
    <p:sldId id="1364" r:id="rId8"/>
    <p:sldId id="1300" r:id="rId9"/>
    <p:sldId id="1678" r:id="rId10"/>
    <p:sldId id="1302" r:id="rId11"/>
    <p:sldId id="1807" r:id="rId12"/>
    <p:sldId id="1809" r:id="rId13"/>
    <p:sldId id="1425" r:id="rId14"/>
    <p:sldId id="1427" r:id="rId15"/>
    <p:sldId id="1429" r:id="rId16"/>
    <p:sldId id="1438" r:id="rId17"/>
    <p:sldId id="1464" r:id="rId18"/>
    <p:sldId id="1470" r:id="rId19"/>
    <p:sldId id="1471" r:id="rId20"/>
    <p:sldId id="1474" r:id="rId21"/>
    <p:sldId id="1475" r:id="rId22"/>
    <p:sldId id="1477" r:id="rId23"/>
    <p:sldId id="1496" r:id="rId24"/>
    <p:sldId id="1508" r:id="rId25"/>
    <p:sldId id="1824" r:id="rId26"/>
    <p:sldId id="1517" r:id="rId27"/>
    <p:sldId id="1387" r:id="rId28"/>
    <p:sldId id="1423" r:id="rId29"/>
    <p:sldId id="1422" r:id="rId30"/>
    <p:sldId id="768" r:id="rId31"/>
    <p:sldId id="769" r:id="rId32"/>
    <p:sldId id="770" r:id="rId33"/>
    <p:sldId id="774" r:id="rId34"/>
    <p:sldId id="1416" r:id="rId35"/>
    <p:sldId id="1810" r:id="rId36"/>
    <p:sldId id="1418" r:id="rId37"/>
    <p:sldId id="1419" r:id="rId38"/>
    <p:sldId id="1420" r:id="rId39"/>
    <p:sldId id="1765" r:id="rId40"/>
    <p:sldId id="1783" r:id="rId41"/>
    <p:sldId id="1785" r:id="rId42"/>
    <p:sldId id="1811" r:id="rId43"/>
    <p:sldId id="1814" r:id="rId44"/>
    <p:sldId id="1815" r:id="rId45"/>
    <p:sldId id="1816" r:id="rId46"/>
    <p:sldId id="1817" r:id="rId47"/>
    <p:sldId id="1819" r:id="rId48"/>
    <p:sldId id="1820" r:id="rId49"/>
    <p:sldId id="1822" r:id="rId50"/>
    <p:sldId id="1826"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CCE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24390" autoAdjust="0"/>
    <p:restoredTop sz="97531" autoAdjust="0"/>
  </p:normalViewPr>
  <p:slideViewPr>
    <p:cSldViewPr snapToGrid="0">
      <p:cViewPr varScale="1">
        <p:scale>
          <a:sx n="89" d="100"/>
          <a:sy n="89" d="100"/>
        </p:scale>
        <p:origin x="-1314" y="-102"/>
      </p:cViewPr>
      <p:guideLst>
        <p:guide orient="horz" pos="864"/>
        <p:guide pos="2880"/>
      </p:guideLst>
    </p:cSldViewPr>
  </p:slideViewPr>
  <p:outlineViewPr>
    <p:cViewPr>
      <p:scale>
        <a:sx n="33" d="100"/>
        <a:sy n="33" d="100"/>
      </p:scale>
      <p:origin x="0" y="20268"/>
    </p:cViewPr>
    <p:sldLst>
      <p:sld r:id="rId1" collapse="1"/>
    </p:sldLst>
  </p:outlineViewPr>
  <p:notesTextViewPr>
    <p:cViewPr>
      <p:scale>
        <a:sx n="100" d="100"/>
        <a:sy n="100" d="100"/>
      </p:scale>
      <p:origin x="0" y="0"/>
    </p:cViewPr>
  </p:notesTextViewPr>
  <p:sorterViewPr>
    <p:cViewPr>
      <p:scale>
        <a:sx n="210" d="100"/>
        <a:sy n="210" d="100"/>
      </p:scale>
      <p:origin x="0" y="0"/>
    </p:cViewPr>
  </p:sorterViewPr>
  <p:notesViewPr>
    <p:cSldViewPr snapToGrid="0">
      <p:cViewPr varScale="1">
        <p:scale>
          <a:sx n="76" d="100"/>
          <a:sy n="76" d="100"/>
        </p:scale>
        <p:origin x="-102" y="-14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redwards\Desktop\WBS%206%20-%20Lifetime%20Testing\MOPA%201%20Life%20test\1064%20data%20for%20MOPA%20running%20average_0712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LSES </a:t>
            </a:r>
            <a:r>
              <a:rPr lang="en-US" dirty="0" smtClean="0"/>
              <a:t>Life test </a:t>
            </a:r>
            <a:r>
              <a:rPr lang="en-US" dirty="0"/>
              <a:t>MOPA </a:t>
            </a:r>
            <a:r>
              <a:rPr lang="en-US" baseline="0" dirty="0" smtClean="0"/>
              <a:t>measured </a:t>
            </a:r>
            <a:r>
              <a:rPr lang="en-US" sz="1800" b="1" i="0" u="none" strike="noStrike" baseline="0" dirty="0" smtClean="0"/>
              <a:t>Green </a:t>
            </a:r>
            <a:r>
              <a:rPr lang="en-US" baseline="0" dirty="0" smtClean="0"/>
              <a:t>power</a:t>
            </a:r>
            <a:endParaRPr lang="en-US" baseline="0" dirty="0"/>
          </a:p>
          <a:p>
            <a:pPr>
              <a:defRPr/>
            </a:pPr>
            <a:endParaRPr lang="en-US" dirty="0"/>
          </a:p>
        </c:rich>
      </c:tx>
      <c:layout/>
    </c:title>
    <c:plotArea>
      <c:layout>
        <c:manualLayout>
          <c:layoutTarget val="inner"/>
          <c:xMode val="edge"/>
          <c:yMode val="edge"/>
          <c:x val="0.15789722465247624"/>
          <c:y val="0.12923586335044701"/>
          <c:w val="0.787145669291339"/>
          <c:h val="0.71341956643878868"/>
        </c:manualLayout>
      </c:layout>
      <c:scatterChart>
        <c:scatterStyle val="lineMarker"/>
        <c:ser>
          <c:idx val="1"/>
          <c:order val="0"/>
          <c:spPr>
            <a:ln w="28575">
              <a:solidFill>
                <a:schemeClr val="accent1"/>
              </a:solidFill>
            </a:ln>
          </c:spPr>
          <c:marker>
            <c:spPr>
              <a:solidFill>
                <a:srgbClr val="0070C0"/>
              </a:solidFill>
              <a:ln>
                <a:noFill/>
              </a:ln>
            </c:spPr>
          </c:marker>
          <c:errBars>
            <c:errDir val="y"/>
            <c:errBarType val="both"/>
            <c:errValType val="cust"/>
            <c:plus>
              <c:numRef>
                <c:f>Sheet1!$J:$J</c:f>
                <c:numCache>
                  <c:formatCode>General</c:formatCode>
                  <c:ptCount val="1048576"/>
                  <c:pt idx="1">
                    <c:v>0</c:v>
                  </c:pt>
                  <c:pt idx="2">
                    <c:v>0</c:v>
                  </c:pt>
                  <c:pt idx="3">
                    <c:v>0.67408044716374682</c:v>
                  </c:pt>
                  <c:pt idx="4">
                    <c:v>0.65008361831808725</c:v>
                  </c:pt>
                  <c:pt idx="5">
                    <c:v>0.65263414809239351</c:v>
                  </c:pt>
                  <c:pt idx="6">
                    <c:v>0.70143057861004099</c:v>
                  </c:pt>
                  <c:pt idx="7">
                    <c:v>0.63392651757465368</c:v>
                  </c:pt>
                  <c:pt idx="8">
                    <c:v>0.66187933743427341</c:v>
                  </c:pt>
                  <c:pt idx="9">
                    <c:v>0.66722911651709427</c:v>
                  </c:pt>
                  <c:pt idx="10">
                    <c:v>0.59568432127658744</c:v>
                  </c:pt>
                  <c:pt idx="11">
                    <c:v>0.58837637971453549</c:v>
                  </c:pt>
                  <c:pt idx="12">
                    <c:v>0.59987916506834793</c:v>
                  </c:pt>
                  <c:pt idx="13">
                    <c:v>0.57557458424132157</c:v>
                  </c:pt>
                  <c:pt idx="14">
                    <c:v>0.57102680000000205</c:v>
                  </c:pt>
                  <c:pt idx="15">
                    <c:v>0.59377520000000483</c:v>
                  </c:pt>
                  <c:pt idx="16">
                    <c:v>0.57797740000000153</c:v>
                  </c:pt>
                  <c:pt idx="17">
                    <c:v>0.57213318062004859</c:v>
                  </c:pt>
                  <c:pt idx="18">
                    <c:v>0.60108607547411452</c:v>
                  </c:pt>
                  <c:pt idx="19">
                    <c:v>0.59580304358731295</c:v>
                  </c:pt>
                  <c:pt idx="20">
                    <c:v>0.62055560000000154</c:v>
                  </c:pt>
                  <c:pt idx="21">
                    <c:v>0.62316639999999757</c:v>
                  </c:pt>
                  <c:pt idx="22">
                    <c:v>0.66726940000000556</c:v>
                  </c:pt>
                  <c:pt idx="23">
                    <c:v>0.61324310000000004</c:v>
                  </c:pt>
                  <c:pt idx="24">
                    <c:v>0.56760320000000153</c:v>
                  </c:pt>
                  <c:pt idx="25">
                    <c:v>0.58251429999999349</c:v>
                  </c:pt>
                  <c:pt idx="26">
                    <c:v>0.61896910000000005</c:v>
                  </c:pt>
                  <c:pt idx="27">
                    <c:v>0.62553800000000004</c:v>
                  </c:pt>
                  <c:pt idx="28">
                    <c:v>0.62066504137470968</c:v>
                  </c:pt>
                  <c:pt idx="29">
                    <c:v>0.65973470000000556</c:v>
                  </c:pt>
                  <c:pt idx="30">
                    <c:v>0.69084250000000258</c:v>
                  </c:pt>
                  <c:pt idx="31">
                    <c:v>0.6767929000000068</c:v>
                  </c:pt>
                  <c:pt idx="32">
                    <c:v>0.68218259999999586</c:v>
                  </c:pt>
                  <c:pt idx="33">
                    <c:v>0.62628850000000003</c:v>
                  </c:pt>
                  <c:pt idx="34">
                    <c:v>0.5862866999999935</c:v>
                  </c:pt>
                  <c:pt idx="35">
                    <c:v>0.60331800000000002</c:v>
                  </c:pt>
                  <c:pt idx="36">
                    <c:v>0.60875380000000556</c:v>
                  </c:pt>
                  <c:pt idx="37">
                    <c:v>0.60014260000000152</c:v>
                  </c:pt>
                  <c:pt idx="38">
                    <c:v>0.62232980000000782</c:v>
                  </c:pt>
                  <c:pt idx="39">
                    <c:v>0.61432679999999751</c:v>
                  </c:pt>
                  <c:pt idx="40">
                    <c:v>0.64098600000000105</c:v>
                  </c:pt>
                  <c:pt idx="41">
                    <c:v>0.5890683999999935</c:v>
                  </c:pt>
                  <c:pt idx="42">
                    <c:v>0.53710500000000005</c:v>
                  </c:pt>
                  <c:pt idx="43">
                    <c:v>0.52206249999999343</c:v>
                  </c:pt>
                  <c:pt idx="44">
                    <c:v>0.53103149999999999</c:v>
                  </c:pt>
                  <c:pt idx="45">
                    <c:v>0.51278990000000002</c:v>
                  </c:pt>
                  <c:pt idx="46">
                    <c:v>0.52299140000000555</c:v>
                  </c:pt>
                  <c:pt idx="47">
                    <c:v>0.51584229999999998</c:v>
                  </c:pt>
                  <c:pt idx="48">
                    <c:v>0.52160260000000003</c:v>
                  </c:pt>
                  <c:pt idx="49">
                    <c:v>0.51399030000000001</c:v>
                  </c:pt>
                  <c:pt idx="50">
                    <c:v>0.50287470000000001</c:v>
                  </c:pt>
                  <c:pt idx="51">
                    <c:v>0.4775991</c:v>
                  </c:pt>
                  <c:pt idx="52">
                    <c:v>0.47182850000000542</c:v>
                  </c:pt>
                  <c:pt idx="53">
                    <c:v>0.54370830000000003</c:v>
                  </c:pt>
                  <c:pt idx="54">
                    <c:v>0.53668090000000002</c:v>
                  </c:pt>
                  <c:pt idx="55">
                    <c:v>0.52872950000000252</c:v>
                  </c:pt>
                  <c:pt idx="56">
                    <c:v>0.53431739999999117</c:v>
                  </c:pt>
                  <c:pt idx="57">
                    <c:v>0.50680170000000002</c:v>
                  </c:pt>
                  <c:pt idx="58">
                    <c:v>0.49923970000000001</c:v>
                  </c:pt>
                  <c:pt idx="59">
                    <c:v>0.52622160000000151</c:v>
                  </c:pt>
                  <c:pt idx="60">
                    <c:v>0.50942689999999957</c:v>
                  </c:pt>
                  <c:pt idx="61">
                    <c:v>0</c:v>
                  </c:pt>
                  <c:pt idx="62">
                    <c:v>0.5687817000000015</c:v>
                  </c:pt>
                  <c:pt idx="63">
                    <c:v>0.62510360000000154</c:v>
                  </c:pt>
                  <c:pt idx="64">
                    <c:v>0.60251889999999997</c:v>
                  </c:pt>
                  <c:pt idx="65">
                    <c:v>0.56905749999999999</c:v>
                  </c:pt>
                  <c:pt idx="66">
                    <c:v>0.56675730000000002</c:v>
                  </c:pt>
                  <c:pt idx="67">
                    <c:v>0.59179050000000244</c:v>
                  </c:pt>
                  <c:pt idx="68">
                    <c:v>0.55106649999999957</c:v>
                  </c:pt>
                  <c:pt idx="69">
                    <c:v>0.6223763999999975</c:v>
                  </c:pt>
                  <c:pt idx="70">
                    <c:v>0.60059480000000154</c:v>
                  </c:pt>
                  <c:pt idx="71">
                    <c:v>0.59989110000000245</c:v>
                  </c:pt>
                  <c:pt idx="72">
                    <c:v>0.59256339999998919</c:v>
                  </c:pt>
                  <c:pt idx="73">
                    <c:v>0.6309129</c:v>
                  </c:pt>
                  <c:pt idx="74">
                    <c:v>0.62847090000000005</c:v>
                  </c:pt>
                  <c:pt idx="75">
                    <c:v>0.62458119999999751</c:v>
                  </c:pt>
                  <c:pt idx="76">
                    <c:v>0.61874600000000668</c:v>
                  </c:pt>
                  <c:pt idx="77">
                    <c:v>0.59726489999999688</c:v>
                  </c:pt>
                  <c:pt idx="78">
                    <c:v>0.63407740000000168</c:v>
                  </c:pt>
                  <c:pt idx="79">
                    <c:v>0.62016709999999997</c:v>
                  </c:pt>
                  <c:pt idx="80">
                    <c:v>0.6180235000000015</c:v>
                  </c:pt>
                  <c:pt idx="81">
                    <c:v>0.61634930000000254</c:v>
                  </c:pt>
                  <c:pt idx="82">
                    <c:v>0.61087340000000556</c:v>
                  </c:pt>
                  <c:pt idx="83">
                    <c:v>0.61438580000000254</c:v>
                  </c:pt>
                  <c:pt idx="84">
                    <c:v>0.62795150000000555</c:v>
                  </c:pt>
                  <c:pt idx="85">
                    <c:v>0.63184590000000884</c:v>
                  </c:pt>
                  <c:pt idx="86">
                    <c:v>0.6203593000000015</c:v>
                  </c:pt>
                  <c:pt idx="87">
                    <c:v>0.59090777178391252</c:v>
                  </c:pt>
                  <c:pt idx="88">
                    <c:v>0.58258653108674818</c:v>
                  </c:pt>
                  <c:pt idx="89">
                    <c:v>0.5565645999999973</c:v>
                  </c:pt>
                  <c:pt idx="90">
                    <c:v>0.56930910000000001</c:v>
                  </c:pt>
                  <c:pt idx="91">
                    <c:v>0.58331479999999458</c:v>
                  </c:pt>
                  <c:pt idx="92">
                    <c:v>0.59798169999999995</c:v>
                  </c:pt>
                  <c:pt idx="93">
                    <c:v>0.59672805187607858</c:v>
                  </c:pt>
                  <c:pt idx="94">
                    <c:v>0.60723629999999851</c:v>
                  </c:pt>
                  <c:pt idx="95">
                    <c:v>0.61929180000000283</c:v>
                  </c:pt>
                  <c:pt idx="96">
                    <c:v>0.61914780000000669</c:v>
                  </c:pt>
                  <c:pt idx="97">
                    <c:v>0.61867990000000883</c:v>
                  </c:pt>
                  <c:pt idx="98">
                    <c:v>0.62680190000000668</c:v>
                  </c:pt>
                  <c:pt idx="99">
                    <c:v>0.62107190000000556</c:v>
                  </c:pt>
                  <c:pt idx="100">
                    <c:v>0.60668952863963654</c:v>
                  </c:pt>
                  <c:pt idx="101">
                    <c:v>0.59798373064042343</c:v>
                  </c:pt>
                  <c:pt idx="102">
                    <c:v>0.60088950000000252</c:v>
                  </c:pt>
                  <c:pt idx="103">
                    <c:v>0.59911369999999586</c:v>
                  </c:pt>
                  <c:pt idx="104">
                    <c:v>0.59641479999999458</c:v>
                  </c:pt>
                  <c:pt idx="105">
                    <c:v>0.6082486000000068</c:v>
                  </c:pt>
                  <c:pt idx="106">
                    <c:v>0.6040651774584308</c:v>
                  </c:pt>
                  <c:pt idx="107">
                    <c:v>0.59555579128312641</c:v>
                  </c:pt>
                  <c:pt idx="108">
                    <c:v>0.56435400771084898</c:v>
                  </c:pt>
                  <c:pt idx="109">
                    <c:v>0.58786169999999993</c:v>
                  </c:pt>
                  <c:pt idx="110">
                    <c:v>0.58861429999999992</c:v>
                  </c:pt>
                  <c:pt idx="111">
                    <c:v>0.58169780000000171</c:v>
                  </c:pt>
                  <c:pt idx="112">
                    <c:v>0.58411189999999991</c:v>
                  </c:pt>
                  <c:pt idx="113">
                    <c:v>0.61110970000000253</c:v>
                  </c:pt>
                  <c:pt idx="114">
                    <c:v>0.63365023979194601</c:v>
                  </c:pt>
                  <c:pt idx="115">
                    <c:v>0.58528519999999451</c:v>
                  </c:pt>
                  <c:pt idx="116">
                    <c:v>0.5474194</c:v>
                  </c:pt>
                  <c:pt idx="117">
                    <c:v>0.55389180000000782</c:v>
                  </c:pt>
                  <c:pt idx="119">
                    <c:v>0.5529326999999975</c:v>
                  </c:pt>
                  <c:pt idx="120">
                    <c:v>0.53653069999999958</c:v>
                  </c:pt>
                  <c:pt idx="121">
                    <c:v>0.54749329999999996</c:v>
                  </c:pt>
                  <c:pt idx="122">
                    <c:v>0.56923109999999999</c:v>
                  </c:pt>
                  <c:pt idx="123">
                    <c:v>0.59581980000000245</c:v>
                  </c:pt>
                  <c:pt idx="124">
                    <c:v>0.5990747000000014</c:v>
                  </c:pt>
                  <c:pt idx="125">
                    <c:v>0.58490839999999689</c:v>
                  </c:pt>
                  <c:pt idx="126">
                    <c:v>0.55612360000000005</c:v>
                  </c:pt>
                  <c:pt idx="127">
                    <c:v>0.55772300000000252</c:v>
                  </c:pt>
                  <c:pt idx="128">
                    <c:v>0.58755686788381589</c:v>
                  </c:pt>
                  <c:pt idx="129">
                    <c:v>0.62593150000000253</c:v>
                  </c:pt>
                  <c:pt idx="130">
                    <c:v>0.63001299999999749</c:v>
                  </c:pt>
                  <c:pt idx="131">
                    <c:v>0.59875910000000143</c:v>
                  </c:pt>
                  <c:pt idx="133">
                    <c:v>0.59282209999999991</c:v>
                  </c:pt>
                  <c:pt idx="134">
                    <c:v>0.60895820000000556</c:v>
                  </c:pt>
                  <c:pt idx="135">
                    <c:v>0.60010540000000556</c:v>
                  </c:pt>
                  <c:pt idx="136">
                    <c:v>0.58780000000000243</c:v>
                  </c:pt>
                  <c:pt idx="137">
                    <c:v>0.55974310000000005</c:v>
                  </c:pt>
                  <c:pt idx="138">
                    <c:v>0.5664846</c:v>
                  </c:pt>
                  <c:pt idx="139">
                    <c:v>0.5662356000000025</c:v>
                  </c:pt>
                  <c:pt idx="140">
                    <c:v>0.56264130000000556</c:v>
                  </c:pt>
                  <c:pt idx="141">
                    <c:v>0.5632600215406085</c:v>
                  </c:pt>
                  <c:pt idx="142">
                    <c:v>0.56789549548522256</c:v>
                  </c:pt>
                  <c:pt idx="143">
                    <c:v>0.57891140000000152</c:v>
                  </c:pt>
                  <c:pt idx="144">
                    <c:v>0.58236589999999688</c:v>
                  </c:pt>
                  <c:pt idx="145">
                    <c:v>0.57181839999999751</c:v>
                  </c:pt>
                  <c:pt idx="146">
                    <c:v>0.5534023999999923</c:v>
                  </c:pt>
                  <c:pt idx="147">
                    <c:v>0.53475580000000655</c:v>
                  </c:pt>
                  <c:pt idx="148">
                    <c:v>0.52461780000000002</c:v>
                  </c:pt>
                  <c:pt idx="149">
                    <c:v>0.53061624083405456</c:v>
                  </c:pt>
                  <c:pt idx="150">
                    <c:v>0.51828079999999443</c:v>
                  </c:pt>
                  <c:pt idx="151">
                    <c:v>0.52937629999999958</c:v>
                  </c:pt>
                  <c:pt idx="152">
                    <c:v>0.51633009999999957</c:v>
                  </c:pt>
                  <c:pt idx="153">
                    <c:v>0.52814629999999996</c:v>
                  </c:pt>
                  <c:pt idx="154">
                    <c:v>0.52875470000000002</c:v>
                  </c:pt>
                  <c:pt idx="155">
                    <c:v>0.52808379999999444</c:v>
                  </c:pt>
                  <c:pt idx="156">
                    <c:v>0.55159199999999997</c:v>
                  </c:pt>
                  <c:pt idx="157">
                    <c:v>0.5382304999999975</c:v>
                  </c:pt>
                  <c:pt idx="158">
                    <c:v>0.54170940000000656</c:v>
                  </c:pt>
                  <c:pt idx="159">
                    <c:v>0.52361713259660403</c:v>
                  </c:pt>
                  <c:pt idx="160">
                    <c:v>0.50012838018821559</c:v>
                  </c:pt>
                  <c:pt idx="161">
                    <c:v>0.5182504</c:v>
                  </c:pt>
                  <c:pt idx="162">
                    <c:v>0.50507980000000152</c:v>
                  </c:pt>
                  <c:pt idx="163">
                    <c:v>0.49464790000000008</c:v>
                  </c:pt>
                  <c:pt idx="164">
                    <c:v>0.4707653</c:v>
                  </c:pt>
                  <c:pt idx="165">
                    <c:v>0.48978100002831693</c:v>
                  </c:pt>
                  <c:pt idx="166">
                    <c:v>0.47458545387583534</c:v>
                  </c:pt>
                  <c:pt idx="167">
                    <c:v>0.48023971529425841</c:v>
                  </c:pt>
                  <c:pt idx="168">
                    <c:v>0.50062050000000002</c:v>
                  </c:pt>
                  <c:pt idx="169">
                    <c:v>0.49730170000000334</c:v>
                  </c:pt>
                  <c:pt idx="170">
                    <c:v>0.49726830000000127</c:v>
                  </c:pt>
                  <c:pt idx="171">
                    <c:v>0.47286260000000441</c:v>
                  </c:pt>
                  <c:pt idx="172">
                    <c:v>0.45305262916790934</c:v>
                  </c:pt>
                  <c:pt idx="173">
                    <c:v>0.45214785394711499</c:v>
                  </c:pt>
                  <c:pt idx="174">
                    <c:v>0.44693681396895057</c:v>
                  </c:pt>
                  <c:pt idx="175">
                    <c:v>0.46408530000000026</c:v>
                  </c:pt>
                  <c:pt idx="176">
                    <c:v>0.46741850000000335</c:v>
                  </c:pt>
                  <c:pt idx="177">
                    <c:v>0.48837460000000543</c:v>
                  </c:pt>
                  <c:pt idx="178">
                    <c:v>0.4952992</c:v>
                  </c:pt>
                  <c:pt idx="179">
                    <c:v>0.48536170000000334</c:v>
                  </c:pt>
                  <c:pt idx="180">
                    <c:v>0.48030460000000441</c:v>
                  </c:pt>
                  <c:pt idx="181">
                    <c:v>0.50354549999999998</c:v>
                  </c:pt>
                  <c:pt idx="182">
                    <c:v>0.49732670000000662</c:v>
                  </c:pt>
                  <c:pt idx="183">
                    <c:v>0.49289410000000328</c:v>
                  </c:pt>
                  <c:pt idx="184">
                    <c:v>0.49001620000000334</c:v>
                  </c:pt>
                  <c:pt idx="185">
                    <c:v>0.46580120000000008</c:v>
                  </c:pt>
                  <c:pt idx="186">
                    <c:v>0.48110230000000026</c:v>
                  </c:pt>
                  <c:pt idx="187">
                    <c:v>0.48653150000000001</c:v>
                  </c:pt>
                  <c:pt idx="188">
                    <c:v>0.46938450000000442</c:v>
                  </c:pt>
                  <c:pt idx="189">
                    <c:v>0.47544820000000027</c:v>
                  </c:pt>
                  <c:pt idx="190">
                    <c:v>0.46204020000000001</c:v>
                  </c:pt>
                  <c:pt idx="191">
                    <c:v>0.49944110000000008</c:v>
                  </c:pt>
                </c:numCache>
              </c:numRef>
            </c:plus>
            <c:minus>
              <c:numRef>
                <c:f>Sheet1!$J:$J</c:f>
                <c:numCache>
                  <c:formatCode>General</c:formatCode>
                  <c:ptCount val="1048576"/>
                  <c:pt idx="1">
                    <c:v>0</c:v>
                  </c:pt>
                  <c:pt idx="2">
                    <c:v>0</c:v>
                  </c:pt>
                  <c:pt idx="3">
                    <c:v>0.67408044716374682</c:v>
                  </c:pt>
                  <c:pt idx="4">
                    <c:v>0.65008361831808725</c:v>
                  </c:pt>
                  <c:pt idx="5">
                    <c:v>0.65263414809239351</c:v>
                  </c:pt>
                  <c:pt idx="6">
                    <c:v>0.70143057861004099</c:v>
                  </c:pt>
                  <c:pt idx="7">
                    <c:v>0.63392651757465368</c:v>
                  </c:pt>
                  <c:pt idx="8">
                    <c:v>0.66187933743427341</c:v>
                  </c:pt>
                  <c:pt idx="9">
                    <c:v>0.66722911651709427</c:v>
                  </c:pt>
                  <c:pt idx="10">
                    <c:v>0.59568432127658744</c:v>
                  </c:pt>
                  <c:pt idx="11">
                    <c:v>0.58837637971453549</c:v>
                  </c:pt>
                  <c:pt idx="12">
                    <c:v>0.59987916506834793</c:v>
                  </c:pt>
                  <c:pt idx="13">
                    <c:v>0.57557458424132157</c:v>
                  </c:pt>
                  <c:pt idx="14">
                    <c:v>0.57102680000000205</c:v>
                  </c:pt>
                  <c:pt idx="15">
                    <c:v>0.59377520000000483</c:v>
                  </c:pt>
                  <c:pt idx="16">
                    <c:v>0.57797740000000153</c:v>
                  </c:pt>
                  <c:pt idx="17">
                    <c:v>0.57213318062004859</c:v>
                  </c:pt>
                  <c:pt idx="18">
                    <c:v>0.60108607547411452</c:v>
                  </c:pt>
                  <c:pt idx="19">
                    <c:v>0.59580304358731295</c:v>
                  </c:pt>
                  <c:pt idx="20">
                    <c:v>0.62055560000000154</c:v>
                  </c:pt>
                  <c:pt idx="21">
                    <c:v>0.62316639999999757</c:v>
                  </c:pt>
                  <c:pt idx="22">
                    <c:v>0.66726940000000556</c:v>
                  </c:pt>
                  <c:pt idx="23">
                    <c:v>0.61324310000000004</c:v>
                  </c:pt>
                  <c:pt idx="24">
                    <c:v>0.56760320000000153</c:v>
                  </c:pt>
                  <c:pt idx="25">
                    <c:v>0.58251429999999349</c:v>
                  </c:pt>
                  <c:pt idx="26">
                    <c:v>0.61896910000000005</c:v>
                  </c:pt>
                  <c:pt idx="27">
                    <c:v>0.62553800000000004</c:v>
                  </c:pt>
                  <c:pt idx="28">
                    <c:v>0.62066504137470968</c:v>
                  </c:pt>
                  <c:pt idx="29">
                    <c:v>0.65973470000000556</c:v>
                  </c:pt>
                  <c:pt idx="30">
                    <c:v>0.69084250000000258</c:v>
                  </c:pt>
                  <c:pt idx="31">
                    <c:v>0.6767929000000068</c:v>
                  </c:pt>
                  <c:pt idx="32">
                    <c:v>0.68218259999999586</c:v>
                  </c:pt>
                  <c:pt idx="33">
                    <c:v>0.62628850000000003</c:v>
                  </c:pt>
                  <c:pt idx="34">
                    <c:v>0.5862866999999935</c:v>
                  </c:pt>
                  <c:pt idx="35">
                    <c:v>0.60331800000000002</c:v>
                  </c:pt>
                  <c:pt idx="36">
                    <c:v>0.60875380000000556</c:v>
                  </c:pt>
                  <c:pt idx="37">
                    <c:v>0.60014260000000152</c:v>
                  </c:pt>
                  <c:pt idx="38">
                    <c:v>0.62232980000000782</c:v>
                  </c:pt>
                  <c:pt idx="39">
                    <c:v>0.61432679999999751</c:v>
                  </c:pt>
                  <c:pt idx="40">
                    <c:v>0.64098600000000105</c:v>
                  </c:pt>
                  <c:pt idx="41">
                    <c:v>0.5890683999999935</c:v>
                  </c:pt>
                  <c:pt idx="42">
                    <c:v>0.53710500000000005</c:v>
                  </c:pt>
                  <c:pt idx="43">
                    <c:v>0.52206249999999343</c:v>
                  </c:pt>
                  <c:pt idx="44">
                    <c:v>0.53103149999999999</c:v>
                  </c:pt>
                  <c:pt idx="45">
                    <c:v>0.51278990000000002</c:v>
                  </c:pt>
                  <c:pt idx="46">
                    <c:v>0.52299140000000555</c:v>
                  </c:pt>
                  <c:pt idx="47">
                    <c:v>0.51584229999999998</c:v>
                  </c:pt>
                  <c:pt idx="48">
                    <c:v>0.52160260000000003</c:v>
                  </c:pt>
                  <c:pt idx="49">
                    <c:v>0.51399030000000001</c:v>
                  </c:pt>
                  <c:pt idx="50">
                    <c:v>0.50287470000000001</c:v>
                  </c:pt>
                  <c:pt idx="51">
                    <c:v>0.4775991</c:v>
                  </c:pt>
                  <c:pt idx="52">
                    <c:v>0.47182850000000542</c:v>
                  </c:pt>
                  <c:pt idx="53">
                    <c:v>0.54370830000000003</c:v>
                  </c:pt>
                  <c:pt idx="54">
                    <c:v>0.53668090000000002</c:v>
                  </c:pt>
                  <c:pt idx="55">
                    <c:v>0.52872950000000252</c:v>
                  </c:pt>
                  <c:pt idx="56">
                    <c:v>0.53431739999999117</c:v>
                  </c:pt>
                  <c:pt idx="57">
                    <c:v>0.50680170000000002</c:v>
                  </c:pt>
                  <c:pt idx="58">
                    <c:v>0.49923970000000001</c:v>
                  </c:pt>
                  <c:pt idx="59">
                    <c:v>0.52622160000000151</c:v>
                  </c:pt>
                  <c:pt idx="60">
                    <c:v>0.50942689999999957</c:v>
                  </c:pt>
                  <c:pt idx="61">
                    <c:v>0</c:v>
                  </c:pt>
                  <c:pt idx="62">
                    <c:v>0.5687817000000015</c:v>
                  </c:pt>
                  <c:pt idx="63">
                    <c:v>0.62510360000000154</c:v>
                  </c:pt>
                  <c:pt idx="64">
                    <c:v>0.60251889999999997</c:v>
                  </c:pt>
                  <c:pt idx="65">
                    <c:v>0.56905749999999999</c:v>
                  </c:pt>
                  <c:pt idx="66">
                    <c:v>0.56675730000000002</c:v>
                  </c:pt>
                  <c:pt idx="67">
                    <c:v>0.59179050000000244</c:v>
                  </c:pt>
                  <c:pt idx="68">
                    <c:v>0.55106649999999957</c:v>
                  </c:pt>
                  <c:pt idx="69">
                    <c:v>0.6223763999999975</c:v>
                  </c:pt>
                  <c:pt idx="70">
                    <c:v>0.60059480000000154</c:v>
                  </c:pt>
                  <c:pt idx="71">
                    <c:v>0.59989110000000245</c:v>
                  </c:pt>
                  <c:pt idx="72">
                    <c:v>0.59256339999998919</c:v>
                  </c:pt>
                  <c:pt idx="73">
                    <c:v>0.6309129</c:v>
                  </c:pt>
                  <c:pt idx="74">
                    <c:v>0.62847090000000005</c:v>
                  </c:pt>
                  <c:pt idx="75">
                    <c:v>0.62458119999999751</c:v>
                  </c:pt>
                  <c:pt idx="76">
                    <c:v>0.61874600000000668</c:v>
                  </c:pt>
                  <c:pt idx="77">
                    <c:v>0.59726489999999688</c:v>
                  </c:pt>
                  <c:pt idx="78">
                    <c:v>0.63407740000000168</c:v>
                  </c:pt>
                  <c:pt idx="79">
                    <c:v>0.62016709999999997</c:v>
                  </c:pt>
                  <c:pt idx="80">
                    <c:v>0.6180235000000015</c:v>
                  </c:pt>
                  <c:pt idx="81">
                    <c:v>0.61634930000000254</c:v>
                  </c:pt>
                  <c:pt idx="82">
                    <c:v>0.61087340000000556</c:v>
                  </c:pt>
                  <c:pt idx="83">
                    <c:v>0.61438580000000254</c:v>
                  </c:pt>
                  <c:pt idx="84">
                    <c:v>0.62795150000000555</c:v>
                  </c:pt>
                  <c:pt idx="85">
                    <c:v>0.63184590000000884</c:v>
                  </c:pt>
                  <c:pt idx="86">
                    <c:v>0.6203593000000015</c:v>
                  </c:pt>
                  <c:pt idx="87">
                    <c:v>0.59090777178391252</c:v>
                  </c:pt>
                  <c:pt idx="88">
                    <c:v>0.58258653108674818</c:v>
                  </c:pt>
                  <c:pt idx="89">
                    <c:v>0.5565645999999973</c:v>
                  </c:pt>
                  <c:pt idx="90">
                    <c:v>0.56930910000000001</c:v>
                  </c:pt>
                  <c:pt idx="91">
                    <c:v>0.58331479999999458</c:v>
                  </c:pt>
                  <c:pt idx="92">
                    <c:v>0.59798169999999995</c:v>
                  </c:pt>
                  <c:pt idx="93">
                    <c:v>0.59672805187607858</c:v>
                  </c:pt>
                  <c:pt idx="94">
                    <c:v>0.60723629999999851</c:v>
                  </c:pt>
                  <c:pt idx="95">
                    <c:v>0.61929180000000283</c:v>
                  </c:pt>
                  <c:pt idx="96">
                    <c:v>0.61914780000000669</c:v>
                  </c:pt>
                  <c:pt idx="97">
                    <c:v>0.61867990000000883</c:v>
                  </c:pt>
                  <c:pt idx="98">
                    <c:v>0.62680190000000668</c:v>
                  </c:pt>
                  <c:pt idx="99">
                    <c:v>0.62107190000000556</c:v>
                  </c:pt>
                  <c:pt idx="100">
                    <c:v>0.60668952863963654</c:v>
                  </c:pt>
                  <c:pt idx="101">
                    <c:v>0.59798373064042343</c:v>
                  </c:pt>
                  <c:pt idx="102">
                    <c:v>0.60088950000000252</c:v>
                  </c:pt>
                  <c:pt idx="103">
                    <c:v>0.59911369999999586</c:v>
                  </c:pt>
                  <c:pt idx="104">
                    <c:v>0.59641479999999458</c:v>
                  </c:pt>
                  <c:pt idx="105">
                    <c:v>0.6082486000000068</c:v>
                  </c:pt>
                  <c:pt idx="106">
                    <c:v>0.6040651774584308</c:v>
                  </c:pt>
                  <c:pt idx="107">
                    <c:v>0.59555579128312641</c:v>
                  </c:pt>
                  <c:pt idx="108">
                    <c:v>0.56435400771084898</c:v>
                  </c:pt>
                  <c:pt idx="109">
                    <c:v>0.58786169999999993</c:v>
                  </c:pt>
                  <c:pt idx="110">
                    <c:v>0.58861429999999992</c:v>
                  </c:pt>
                  <c:pt idx="111">
                    <c:v>0.58169780000000171</c:v>
                  </c:pt>
                  <c:pt idx="112">
                    <c:v>0.58411189999999991</c:v>
                  </c:pt>
                  <c:pt idx="113">
                    <c:v>0.61110970000000253</c:v>
                  </c:pt>
                  <c:pt idx="114">
                    <c:v>0.63365023979194601</c:v>
                  </c:pt>
                  <c:pt idx="115">
                    <c:v>0.58528519999999451</c:v>
                  </c:pt>
                  <c:pt idx="116">
                    <c:v>0.5474194</c:v>
                  </c:pt>
                  <c:pt idx="117">
                    <c:v>0.55389180000000782</c:v>
                  </c:pt>
                  <c:pt idx="119">
                    <c:v>0.5529326999999975</c:v>
                  </c:pt>
                  <c:pt idx="120">
                    <c:v>0.53653069999999958</c:v>
                  </c:pt>
                  <c:pt idx="121">
                    <c:v>0.54749329999999996</c:v>
                  </c:pt>
                  <c:pt idx="122">
                    <c:v>0.56923109999999999</c:v>
                  </c:pt>
                  <c:pt idx="123">
                    <c:v>0.59581980000000245</c:v>
                  </c:pt>
                  <c:pt idx="124">
                    <c:v>0.5990747000000014</c:v>
                  </c:pt>
                  <c:pt idx="125">
                    <c:v>0.58490839999999689</c:v>
                  </c:pt>
                  <c:pt idx="126">
                    <c:v>0.55612360000000005</c:v>
                  </c:pt>
                  <c:pt idx="127">
                    <c:v>0.55772300000000252</c:v>
                  </c:pt>
                  <c:pt idx="128">
                    <c:v>0.58755686788381589</c:v>
                  </c:pt>
                  <c:pt idx="129">
                    <c:v>0.62593150000000253</c:v>
                  </c:pt>
                  <c:pt idx="130">
                    <c:v>0.63001299999999749</c:v>
                  </c:pt>
                  <c:pt idx="131">
                    <c:v>0.59875910000000143</c:v>
                  </c:pt>
                  <c:pt idx="133">
                    <c:v>0.59282209999999991</c:v>
                  </c:pt>
                  <c:pt idx="134">
                    <c:v>0.60895820000000556</c:v>
                  </c:pt>
                  <c:pt idx="135">
                    <c:v>0.60010540000000556</c:v>
                  </c:pt>
                  <c:pt idx="136">
                    <c:v>0.58780000000000243</c:v>
                  </c:pt>
                  <c:pt idx="137">
                    <c:v>0.55974310000000005</c:v>
                  </c:pt>
                  <c:pt idx="138">
                    <c:v>0.5664846</c:v>
                  </c:pt>
                  <c:pt idx="139">
                    <c:v>0.5662356000000025</c:v>
                  </c:pt>
                  <c:pt idx="140">
                    <c:v>0.56264130000000556</c:v>
                  </c:pt>
                  <c:pt idx="141">
                    <c:v>0.5632600215406085</c:v>
                  </c:pt>
                  <c:pt idx="142">
                    <c:v>0.56789549548522256</c:v>
                  </c:pt>
                  <c:pt idx="143">
                    <c:v>0.57891140000000152</c:v>
                  </c:pt>
                  <c:pt idx="144">
                    <c:v>0.58236589999999688</c:v>
                  </c:pt>
                  <c:pt idx="145">
                    <c:v>0.57181839999999751</c:v>
                  </c:pt>
                  <c:pt idx="146">
                    <c:v>0.5534023999999923</c:v>
                  </c:pt>
                  <c:pt idx="147">
                    <c:v>0.53475580000000655</c:v>
                  </c:pt>
                  <c:pt idx="148">
                    <c:v>0.52461780000000002</c:v>
                  </c:pt>
                  <c:pt idx="149">
                    <c:v>0.53061624083405456</c:v>
                  </c:pt>
                  <c:pt idx="150">
                    <c:v>0.51828079999999443</c:v>
                  </c:pt>
                  <c:pt idx="151">
                    <c:v>0.52937629999999958</c:v>
                  </c:pt>
                  <c:pt idx="152">
                    <c:v>0.51633009999999957</c:v>
                  </c:pt>
                  <c:pt idx="153">
                    <c:v>0.52814629999999996</c:v>
                  </c:pt>
                  <c:pt idx="154">
                    <c:v>0.52875470000000002</c:v>
                  </c:pt>
                  <c:pt idx="155">
                    <c:v>0.52808379999999444</c:v>
                  </c:pt>
                  <c:pt idx="156">
                    <c:v>0.55159199999999997</c:v>
                  </c:pt>
                  <c:pt idx="157">
                    <c:v>0.5382304999999975</c:v>
                  </c:pt>
                  <c:pt idx="158">
                    <c:v>0.54170940000000656</c:v>
                  </c:pt>
                  <c:pt idx="159">
                    <c:v>0.52361713259660403</c:v>
                  </c:pt>
                  <c:pt idx="160">
                    <c:v>0.50012838018821559</c:v>
                  </c:pt>
                  <c:pt idx="161">
                    <c:v>0.5182504</c:v>
                  </c:pt>
                  <c:pt idx="162">
                    <c:v>0.50507980000000152</c:v>
                  </c:pt>
                  <c:pt idx="163">
                    <c:v>0.49464790000000008</c:v>
                  </c:pt>
                  <c:pt idx="164">
                    <c:v>0.4707653</c:v>
                  </c:pt>
                  <c:pt idx="165">
                    <c:v>0.48978100002831693</c:v>
                  </c:pt>
                  <c:pt idx="166">
                    <c:v>0.47458545387583534</c:v>
                  </c:pt>
                  <c:pt idx="167">
                    <c:v>0.48023971529425841</c:v>
                  </c:pt>
                  <c:pt idx="168">
                    <c:v>0.50062050000000002</c:v>
                  </c:pt>
                  <c:pt idx="169">
                    <c:v>0.49730170000000334</c:v>
                  </c:pt>
                  <c:pt idx="170">
                    <c:v>0.49726830000000127</c:v>
                  </c:pt>
                  <c:pt idx="171">
                    <c:v>0.47286260000000441</c:v>
                  </c:pt>
                  <c:pt idx="172">
                    <c:v>0.45305262916790934</c:v>
                  </c:pt>
                  <c:pt idx="173">
                    <c:v>0.45214785394711499</c:v>
                  </c:pt>
                  <c:pt idx="174">
                    <c:v>0.44693681396895057</c:v>
                  </c:pt>
                  <c:pt idx="175">
                    <c:v>0.46408530000000026</c:v>
                  </c:pt>
                  <c:pt idx="176">
                    <c:v>0.46741850000000335</c:v>
                  </c:pt>
                  <c:pt idx="177">
                    <c:v>0.48837460000000543</c:v>
                  </c:pt>
                  <c:pt idx="178">
                    <c:v>0.4952992</c:v>
                  </c:pt>
                  <c:pt idx="179">
                    <c:v>0.48536170000000334</c:v>
                  </c:pt>
                  <c:pt idx="180">
                    <c:v>0.48030460000000441</c:v>
                  </c:pt>
                  <c:pt idx="181">
                    <c:v>0.50354549999999998</c:v>
                  </c:pt>
                  <c:pt idx="182">
                    <c:v>0.49732670000000662</c:v>
                  </c:pt>
                  <c:pt idx="183">
                    <c:v>0.49289410000000328</c:v>
                  </c:pt>
                  <c:pt idx="184">
                    <c:v>0.49001620000000334</c:v>
                  </c:pt>
                  <c:pt idx="185">
                    <c:v>0.46580120000000008</c:v>
                  </c:pt>
                  <c:pt idx="186">
                    <c:v>0.48110230000000026</c:v>
                  </c:pt>
                  <c:pt idx="187">
                    <c:v>0.48653150000000001</c:v>
                  </c:pt>
                  <c:pt idx="188">
                    <c:v>0.46938450000000442</c:v>
                  </c:pt>
                  <c:pt idx="189">
                    <c:v>0.47544820000000027</c:v>
                  </c:pt>
                  <c:pt idx="190">
                    <c:v>0.46204020000000001</c:v>
                  </c:pt>
                  <c:pt idx="191">
                    <c:v>0.49944110000000008</c:v>
                  </c:pt>
                </c:numCache>
              </c:numRef>
            </c:minus>
          </c:errBars>
          <c:errBars>
            <c:errDir val="x"/>
            <c:errBarType val="both"/>
            <c:errValType val="fixedVal"/>
            <c:val val="1"/>
          </c:errBars>
          <c:xVal>
            <c:numRef>
              <c:f>Sheet1!$D$8:$D$192</c:f>
              <c:numCache>
                <c:formatCode>General</c:formatCode>
                <c:ptCount val="185"/>
                <c:pt idx="0">
                  <c:v>119.75</c:v>
                </c:pt>
                <c:pt idx="1">
                  <c:v>142.15</c:v>
                </c:pt>
                <c:pt idx="2">
                  <c:v>168.95000000000024</c:v>
                </c:pt>
                <c:pt idx="3">
                  <c:v>192.95000000000024</c:v>
                </c:pt>
                <c:pt idx="4">
                  <c:v>214.35000000000124</c:v>
                </c:pt>
                <c:pt idx="5">
                  <c:v>238.35000000000124</c:v>
                </c:pt>
                <c:pt idx="6">
                  <c:v>262.45</c:v>
                </c:pt>
                <c:pt idx="7">
                  <c:v>286.35000000000002</c:v>
                </c:pt>
                <c:pt idx="8">
                  <c:v>309.95</c:v>
                </c:pt>
                <c:pt idx="9">
                  <c:v>333.45</c:v>
                </c:pt>
                <c:pt idx="10">
                  <c:v>358.5500000000003</c:v>
                </c:pt>
                <c:pt idx="11">
                  <c:v>382.35000000000031</c:v>
                </c:pt>
                <c:pt idx="12">
                  <c:v>406.0500000000003</c:v>
                </c:pt>
                <c:pt idx="13">
                  <c:v>429.5500000000003</c:v>
                </c:pt>
                <c:pt idx="14">
                  <c:v>453.53000000000009</c:v>
                </c:pt>
                <c:pt idx="15">
                  <c:v>477.13556100000011</c:v>
                </c:pt>
                <c:pt idx="16">
                  <c:v>505.19112199999859</c:v>
                </c:pt>
                <c:pt idx="17">
                  <c:v>528.67446200000052</c:v>
                </c:pt>
                <c:pt idx="18">
                  <c:v>553.7911390000005</c:v>
                </c:pt>
                <c:pt idx="19">
                  <c:v>578.30781099999786</c:v>
                </c:pt>
                <c:pt idx="20" formatCode="0.00E+00">
                  <c:v>598.3384410000001</c:v>
                </c:pt>
                <c:pt idx="21" formatCode="0.00E+00">
                  <c:v>612.01344100000051</c:v>
                </c:pt>
                <c:pt idx="22" formatCode="0.00E+00">
                  <c:v>634.48290200000008</c:v>
                </c:pt>
                <c:pt idx="23" formatCode="0.00E+00">
                  <c:v>658.44124499999737</c:v>
                </c:pt>
                <c:pt idx="24" formatCode="0.00E+00">
                  <c:v>683.86903400000006</c:v>
                </c:pt>
                <c:pt idx="25" formatCode="0.00E+00">
                  <c:v>706.8199239999974</c:v>
                </c:pt>
                <c:pt idx="26" formatCode="0.00E+00">
                  <c:v>730.686598</c:v>
                </c:pt>
                <c:pt idx="27" formatCode="0.00E+00">
                  <c:v>754.53659799999787</c:v>
                </c:pt>
                <c:pt idx="28" formatCode="0.00E+00">
                  <c:v>777.93938600000001</c:v>
                </c:pt>
                <c:pt idx="29" formatCode="0.00E+00">
                  <c:v>801.86160899999027</c:v>
                </c:pt>
                <c:pt idx="30" formatCode="0.00E+00">
                  <c:v>831.33106299999736</c:v>
                </c:pt>
                <c:pt idx="31" formatCode="0.00E+00">
                  <c:v>852.98940500000003</c:v>
                </c:pt>
                <c:pt idx="32" formatCode="0.00E+00">
                  <c:v>874.75607600000001</c:v>
                </c:pt>
                <c:pt idx="33" formatCode="0.00E+00">
                  <c:v>898.43385899999998</c:v>
                </c:pt>
                <c:pt idx="34" formatCode="0.00E+00">
                  <c:v>923.09220299999936</c:v>
                </c:pt>
                <c:pt idx="35" formatCode="0.00E+00">
                  <c:v>946.53109399999937</c:v>
                </c:pt>
                <c:pt idx="36" formatCode="0.00E+00">
                  <c:v>971.33387300000004</c:v>
                </c:pt>
                <c:pt idx="37" formatCode="0.00E+00">
                  <c:v>995.46165599999142</c:v>
                </c:pt>
                <c:pt idx="38" formatCode="0.00E+00">
                  <c:v>1019.7616599999955</c:v>
                </c:pt>
                <c:pt idx="39" formatCode="0.00E+00">
                  <c:v>1043.0894469999791</c:v>
                </c:pt>
                <c:pt idx="40" formatCode="0.00E+00">
                  <c:v>1066.5255690000197</c:v>
                </c:pt>
                <c:pt idx="41" formatCode="0.00E+00">
                  <c:v>1089.9116880000001</c:v>
                </c:pt>
                <c:pt idx="42" formatCode="0.00E+00">
                  <c:v>1113.858915</c:v>
                </c:pt>
                <c:pt idx="43" formatCode="0.00E+00">
                  <c:v>1137.9950350000001</c:v>
                </c:pt>
                <c:pt idx="44" formatCode="0.00E+00">
                  <c:v>1140.0843319999824</c:v>
                </c:pt>
                <c:pt idx="45" formatCode="0.00E+00">
                  <c:v>1186.39751</c:v>
                </c:pt>
                <c:pt idx="46" formatCode="0.00E+00">
                  <c:v>1210.8808489999824</c:v>
                </c:pt>
                <c:pt idx="47" formatCode="0.00E+00">
                  <c:v>1233.1934089999736</c:v>
                </c:pt>
                <c:pt idx="48" formatCode="0.00E+00">
                  <c:v>1257.0823159999998</c:v>
                </c:pt>
                <c:pt idx="49" formatCode="0.00E+00">
                  <c:v>1280.5795410000001</c:v>
                </c:pt>
                <c:pt idx="50" formatCode="0.00E+00">
                  <c:v>1304.3073299999999</c:v>
                </c:pt>
                <c:pt idx="51" formatCode="0.00E+00">
                  <c:v>1329.0434489999755</c:v>
                </c:pt>
                <c:pt idx="52" formatCode="0.00E+00">
                  <c:v>1352.8212339999998</c:v>
                </c:pt>
                <c:pt idx="53" formatCode="0.00E+00">
                  <c:v>1376.8379030000001</c:v>
                </c:pt>
                <c:pt idx="54" formatCode="0.00E+00">
                  <c:v>1378.5407530000011</c:v>
                </c:pt>
                <c:pt idx="55" formatCode="0.00E+00">
                  <c:v>1381.1796439999998</c:v>
                </c:pt>
                <c:pt idx="56" formatCode="0.00E+00">
                  <c:v>1402.4740959999999</c:v>
                </c:pt>
                <c:pt idx="57" formatCode="0.00E+00">
                  <c:v>1426.1824379999782</c:v>
                </c:pt>
                <c:pt idx="58" formatCode="0.00E+00">
                  <c:v>1449.9379980000001</c:v>
                </c:pt>
                <c:pt idx="59" formatCode="0.00E+00">
                  <c:v>1456.0518939999999</c:v>
                </c:pt>
                <c:pt idx="60" formatCode="0.00E+00">
                  <c:v>1479.0630159999998</c:v>
                </c:pt>
                <c:pt idx="61" formatCode="0.00E+00">
                  <c:v>1521.515049000001</c:v>
                </c:pt>
                <c:pt idx="62" formatCode="0.00E+00">
                  <c:v>1545.848393</c:v>
                </c:pt>
                <c:pt idx="63" formatCode="0.00E+00">
                  <c:v>1571.1761759999999</c:v>
                </c:pt>
                <c:pt idx="64" formatCode="0.00E+00">
                  <c:v>1593.826192</c:v>
                </c:pt>
                <c:pt idx="65" formatCode="0.00E+00">
                  <c:v>1618.3095310000001</c:v>
                </c:pt>
                <c:pt idx="66" formatCode="0.00E+00">
                  <c:v>1664.4095330000011</c:v>
                </c:pt>
                <c:pt idx="67" formatCode="0.00E+00">
                  <c:v>1688.512311</c:v>
                </c:pt>
                <c:pt idx="68" formatCode="0.00E+00">
                  <c:v>1712.8234289999771</c:v>
                </c:pt>
                <c:pt idx="69" formatCode="0.00E+00">
                  <c:v>1736.7151000000001</c:v>
                </c:pt>
                <c:pt idx="70" formatCode="0.00E+00">
                  <c:v>1760.3873309999944</c:v>
                </c:pt>
                <c:pt idx="71" formatCode="0.00E+00">
                  <c:v>1784.9067820000141</c:v>
                </c:pt>
                <c:pt idx="72" formatCode="0.00E+00">
                  <c:v>1808.9456740000142</c:v>
                </c:pt>
                <c:pt idx="73" formatCode="0.00E+00">
                  <c:v>1832.323457</c:v>
                </c:pt>
                <c:pt idx="74" formatCode="0.00E+00">
                  <c:v>1856.7757290000011</c:v>
                </c:pt>
                <c:pt idx="75" formatCode="0.00E+00">
                  <c:v>1879.9785130000141</c:v>
                </c:pt>
                <c:pt idx="76" formatCode="0.00E+00">
                  <c:v>1904.4201800000001</c:v>
                </c:pt>
                <c:pt idx="77" formatCode="0.00E+00">
                  <c:v>1928.915438</c:v>
                </c:pt>
                <c:pt idx="78" formatCode="0.00E+00">
                  <c:v>1952.2432299999998</c:v>
                </c:pt>
                <c:pt idx="79" formatCode="0.00E+00">
                  <c:v>1978.7932309999824</c:v>
                </c:pt>
                <c:pt idx="80" formatCode="0.00E+00">
                  <c:v>2001.3832309999768</c:v>
                </c:pt>
                <c:pt idx="81" formatCode="0.00E+00">
                  <c:v>2024.054353</c:v>
                </c:pt>
                <c:pt idx="82" formatCode="0.00E+00">
                  <c:v>2048.237697</c:v>
                </c:pt>
                <c:pt idx="83" formatCode="0.00E+00">
                  <c:v>2072.9978520000022</c:v>
                </c:pt>
                <c:pt idx="84" formatCode="0.00E+00">
                  <c:v>2096.595080000001</c:v>
                </c:pt>
                <c:pt idx="85" formatCode="0.00E+00">
                  <c:v>2120.1923110000012</c:v>
                </c:pt>
                <c:pt idx="86" formatCode="0.00E+00">
                  <c:v>2144.2023110000009</c:v>
                </c:pt>
                <c:pt idx="87" formatCode="0.00E+00">
                  <c:v>2167.5134300000022</c:v>
                </c:pt>
                <c:pt idx="88" formatCode="0.00E+00">
                  <c:v>2191.4273280000011</c:v>
                </c:pt>
                <c:pt idx="89" formatCode="0.00E+00">
                  <c:v>2216.8230060000283</c:v>
                </c:pt>
                <c:pt idx="90" formatCode="0.00E+00">
                  <c:v>2240.284122</c:v>
                </c:pt>
                <c:pt idx="91" formatCode="0.00E+00">
                  <c:v>2263.828574000001</c:v>
                </c:pt>
                <c:pt idx="92" formatCode="0.00E+00">
                  <c:v>2288.6924630000008</c:v>
                </c:pt>
                <c:pt idx="93" formatCode="0.00E+00">
                  <c:v>2314.6924630000008</c:v>
                </c:pt>
                <c:pt idx="94" formatCode="0.00E+00">
                  <c:v>2340.7724630000007</c:v>
                </c:pt>
                <c:pt idx="95" formatCode="0.00E+00">
                  <c:v>2360.3946920000012</c:v>
                </c:pt>
                <c:pt idx="96" formatCode="0.00E+00">
                  <c:v>2384.2169849999987</c:v>
                </c:pt>
                <c:pt idx="97" formatCode="0.00E+00">
                  <c:v>2407.7864370000007</c:v>
                </c:pt>
                <c:pt idx="98" formatCode="0.00E+00">
                  <c:v>2432.6447780000008</c:v>
                </c:pt>
                <c:pt idx="99" formatCode="0.00E+00">
                  <c:v>2456.647558000001</c:v>
                </c:pt>
                <c:pt idx="100" formatCode="0.00E+00">
                  <c:v>2481.1586780000007</c:v>
                </c:pt>
                <c:pt idx="101" formatCode="0.00E+00">
                  <c:v>2504.7781280000008</c:v>
                </c:pt>
                <c:pt idx="102" formatCode="0.00E+00">
                  <c:v>2528.4531310000357</c:v>
                </c:pt>
                <c:pt idx="103" formatCode="0.00E+00">
                  <c:v>2551.7198030000009</c:v>
                </c:pt>
                <c:pt idx="104" formatCode="0.00E+00">
                  <c:v>2575.711475000001</c:v>
                </c:pt>
                <c:pt idx="105" formatCode="0.00E+00">
                  <c:v>2599.639262000002</c:v>
                </c:pt>
                <c:pt idx="106" formatCode="0.00E+00">
                  <c:v>2624.2346190000017</c:v>
                </c:pt>
                <c:pt idx="107" formatCode="0.00E+00">
                  <c:v>2629.5790680000018</c:v>
                </c:pt>
                <c:pt idx="108" formatCode="0.00E+00">
                  <c:v>2645.3374120000449</c:v>
                </c:pt>
                <c:pt idx="109" formatCode="0.00E+00">
                  <c:v>2669.8068630000007</c:v>
                </c:pt>
                <c:pt idx="110" formatCode="0.00E+00">
                  <c:v>2693.1985320000022</c:v>
                </c:pt>
                <c:pt idx="112" formatCode="0.00E+00">
                  <c:v>2716.9596500000021</c:v>
                </c:pt>
                <c:pt idx="113" formatCode="0.00E+00">
                  <c:v>2741.2291040000018</c:v>
                </c:pt>
                <c:pt idx="114" formatCode="0.00E+00">
                  <c:v>2765.1874380000017</c:v>
                </c:pt>
                <c:pt idx="115" formatCode="0.00E+00">
                  <c:v>2789.012438000002</c:v>
                </c:pt>
                <c:pt idx="116" formatCode="0.00E+00">
                  <c:v>2814.059670000001</c:v>
                </c:pt>
                <c:pt idx="117" formatCode="0.00E+00">
                  <c:v>2838.3485690000007</c:v>
                </c:pt>
                <c:pt idx="118" formatCode="0.00E+00">
                  <c:v>2860.812468000001</c:v>
                </c:pt>
                <c:pt idx="119" formatCode="0.00E+00">
                  <c:v>2885.0569210000008</c:v>
                </c:pt>
                <c:pt idx="120" formatCode="0.00E+00">
                  <c:v>2909.4124770000012</c:v>
                </c:pt>
                <c:pt idx="121" formatCode="0.00E+00">
                  <c:v>2931.8819310000022</c:v>
                </c:pt>
                <c:pt idx="122" formatCode="0.00E+00">
                  <c:v>2956.1402649999768</c:v>
                </c:pt>
                <c:pt idx="123" formatCode="0.00E+00">
                  <c:v>2980.0041610000007</c:v>
                </c:pt>
                <c:pt idx="124" formatCode="0.00E+00">
                  <c:v>3004.7380180000009</c:v>
                </c:pt>
                <c:pt idx="125" formatCode="0.00E+00">
                  <c:v>3004.7380180000009</c:v>
                </c:pt>
                <c:pt idx="126" formatCode="0.00E+00">
                  <c:v>3028.7046909999744</c:v>
                </c:pt>
                <c:pt idx="127" formatCode="0.00E+00">
                  <c:v>3053.7602570000008</c:v>
                </c:pt>
                <c:pt idx="128" formatCode="0.00E+00">
                  <c:v>3077.1824889999657</c:v>
                </c:pt>
                <c:pt idx="129" formatCode="0.00E+00">
                  <c:v>3101.0852730000011</c:v>
                </c:pt>
                <c:pt idx="130" formatCode="0.00E+00">
                  <c:v>3126.635279000001</c:v>
                </c:pt>
                <c:pt idx="131" formatCode="0.00E+00">
                  <c:v>3149.9991730000315</c:v>
                </c:pt>
                <c:pt idx="132" formatCode="0.00E+00">
                  <c:v>3173.0047350000009</c:v>
                </c:pt>
                <c:pt idx="133" formatCode="0.00E+00">
                  <c:v>3196.8880780000009</c:v>
                </c:pt>
                <c:pt idx="134" formatCode="0.00E+00">
                  <c:v>3220.6780780000008</c:v>
                </c:pt>
                <c:pt idx="135" formatCode="0.00E+00">
                  <c:v>3244.5919680000011</c:v>
                </c:pt>
                <c:pt idx="136" formatCode="0.00E+00">
                  <c:v>3268.7669739999997</c:v>
                </c:pt>
                <c:pt idx="137" formatCode="0.00E+00">
                  <c:v>3292.5475330000022</c:v>
                </c:pt>
                <c:pt idx="138" formatCode="0.00E+00">
                  <c:v>3317.8308770000012</c:v>
                </c:pt>
                <c:pt idx="139" formatCode="0.00E+00">
                  <c:v>3340.9003220000022</c:v>
                </c:pt>
                <c:pt idx="140" formatCode="0.00E+00">
                  <c:v>3364.9031060000334</c:v>
                </c:pt>
                <c:pt idx="141" formatCode="0.00E+00">
                  <c:v>3388.6142279999999</c:v>
                </c:pt>
                <c:pt idx="142" formatCode="0.00E+00">
                  <c:v>3410.6642279999987</c:v>
                </c:pt>
                <c:pt idx="143" formatCode="0.00E+00">
                  <c:v>3434.0836799999997</c:v>
                </c:pt>
                <c:pt idx="144" formatCode="0.00E+00">
                  <c:v>3457.7670209999997</c:v>
                </c:pt>
                <c:pt idx="145" formatCode="0.00E+00">
                  <c:v>3484.3309110000264</c:v>
                </c:pt>
                <c:pt idx="146" formatCode="0.00E+00">
                  <c:v>3505.344803</c:v>
                </c:pt>
                <c:pt idx="147" formatCode="0.00E+00">
                  <c:v>3529.150360000001</c:v>
                </c:pt>
                <c:pt idx="148" formatCode="0.00E+00">
                  <c:v>3552.736492</c:v>
                </c:pt>
                <c:pt idx="149" formatCode="0.00E+00">
                  <c:v>3577.333722000044</c:v>
                </c:pt>
                <c:pt idx="150" formatCode="0.00E+00">
                  <c:v>3603.7503970000002</c:v>
                </c:pt>
                <c:pt idx="151" formatCode="0.00E+00">
                  <c:v>3623.2948419999657</c:v>
                </c:pt>
                <c:pt idx="152" formatCode="0.00E+00">
                  <c:v>3645.9920720000259</c:v>
                </c:pt>
                <c:pt idx="153" formatCode="0.00E+00">
                  <c:v>3668.763942</c:v>
                </c:pt>
                <c:pt idx="154" formatCode="0.00E+00">
                  <c:v>3694.3194980000012</c:v>
                </c:pt>
                <c:pt idx="155" formatCode="0.00E+00">
                  <c:v>3717.5139470000022</c:v>
                </c:pt>
                <c:pt idx="156" formatCode="0.00E+00">
                  <c:v>3741.4167360000315</c:v>
                </c:pt>
                <c:pt idx="157" formatCode="0.00E+00">
                  <c:v>3764.8306330000264</c:v>
                </c:pt>
                <c:pt idx="158" formatCode="0.00E+00">
                  <c:v>3788.8306330000264</c:v>
                </c:pt>
                <c:pt idx="159" formatCode="0.00E+00">
                  <c:v>3812.8278530000011</c:v>
                </c:pt>
                <c:pt idx="160" formatCode="0.00E+00">
                  <c:v>3836.8500730000283</c:v>
                </c:pt>
                <c:pt idx="161" formatCode="0.00E+00">
                  <c:v>3861.1750770000012</c:v>
                </c:pt>
                <c:pt idx="162" formatCode="0.00E+00">
                  <c:v>3884.5306340000002</c:v>
                </c:pt>
                <c:pt idx="163" formatCode="0.00E+00">
                  <c:v>3908.880643</c:v>
                </c:pt>
                <c:pt idx="164" formatCode="0.00E+00">
                  <c:v>3932.216762</c:v>
                </c:pt>
                <c:pt idx="165" formatCode="0.00E+00">
                  <c:v>3956.313992000044</c:v>
                </c:pt>
                <c:pt idx="166" formatCode="0.00E+00">
                  <c:v>3980.4140020000254</c:v>
                </c:pt>
                <c:pt idx="167" formatCode="0.00E+00">
                  <c:v>4004.7667819999542</c:v>
                </c:pt>
                <c:pt idx="168" formatCode="0.00E+00">
                  <c:v>4028.930679000001</c:v>
                </c:pt>
                <c:pt idx="169" formatCode="0.00E+00">
                  <c:v>4040.430679000001</c:v>
                </c:pt>
                <c:pt idx="170" formatCode="0.00E+00">
                  <c:v>4063.9584640000007</c:v>
                </c:pt>
                <c:pt idx="171" formatCode="0.00E+00">
                  <c:v>4087.841804000001</c:v>
                </c:pt>
                <c:pt idx="172" formatCode="0.00E+00">
                  <c:v>4160.266810000001</c:v>
                </c:pt>
                <c:pt idx="173" formatCode="0.00E+00">
                  <c:v>4184.2445969999999</c:v>
                </c:pt>
                <c:pt idx="174" formatCode="0.00E+00">
                  <c:v>4207.4807139999975</c:v>
                </c:pt>
                <c:pt idx="175" formatCode="0.00E+00">
                  <c:v>4231.8751700000012</c:v>
                </c:pt>
                <c:pt idx="176" formatCode="0.00E+00">
                  <c:v>4255.4640640000034</c:v>
                </c:pt>
                <c:pt idx="177" formatCode="0.00E+00">
                  <c:v>4297.6473979999782</c:v>
                </c:pt>
                <c:pt idx="178" formatCode="0.00E+00">
                  <c:v>4321.7974069999991</c:v>
                </c:pt>
                <c:pt idx="179" formatCode="0.00E+00">
                  <c:v>4345.2585270000018</c:v>
                </c:pt>
                <c:pt idx="180" formatCode="0.00E+00">
                  <c:v>4369.0363130000005</c:v>
                </c:pt>
                <c:pt idx="181" formatCode="0.00E+00">
                  <c:v>4393.4141010000012</c:v>
                </c:pt>
                <c:pt idx="182" formatCode="0.00E+00">
                  <c:v>4416.6363340000034</c:v>
                </c:pt>
                <c:pt idx="183" formatCode="0.00E+00">
                  <c:v>4489.4130669999995</c:v>
                </c:pt>
                <c:pt idx="184" formatCode="0.00E+00">
                  <c:v>4513.4630769999994</c:v>
                </c:pt>
              </c:numCache>
            </c:numRef>
          </c:xVal>
          <c:yVal>
            <c:numRef>
              <c:f>Sheet1!$I$8:$I$192</c:f>
              <c:numCache>
                <c:formatCode>General</c:formatCode>
                <c:ptCount val="185"/>
                <c:pt idx="0">
                  <c:v>10.519074277168508</c:v>
                </c:pt>
                <c:pt idx="1">
                  <c:v>11.643511709192479</c:v>
                </c:pt>
                <c:pt idx="2">
                  <c:v>11.654993791696919</c:v>
                </c:pt>
                <c:pt idx="3">
                  <c:v>11.696073264351798</c:v>
                </c:pt>
                <c:pt idx="4">
                  <c:v>11.718919460858132</c:v>
                </c:pt>
                <c:pt idx="5">
                  <c:v>11.738235948738698</c:v>
                </c:pt>
                <c:pt idx="6">
                  <c:v>11.77364341453583</c:v>
                </c:pt>
                <c:pt idx="7">
                  <c:v>11.736989999999999</c:v>
                </c:pt>
                <c:pt idx="8">
                  <c:v>11.727419999999999</c:v>
                </c:pt>
                <c:pt idx="9">
                  <c:v>11.746460000000001</c:v>
                </c:pt>
                <c:pt idx="10">
                  <c:v>11.753930993035652</c:v>
                </c:pt>
                <c:pt idx="11">
                  <c:v>11.708032732430468</c:v>
                </c:pt>
                <c:pt idx="12">
                  <c:v>11.729760658215962</c:v>
                </c:pt>
                <c:pt idx="13">
                  <c:v>11.693200000000001</c:v>
                </c:pt>
                <c:pt idx="14">
                  <c:v>11.613150000000001</c:v>
                </c:pt>
                <c:pt idx="15">
                  <c:v>11.596020000000001</c:v>
                </c:pt>
                <c:pt idx="16">
                  <c:v>11.621319999999997</c:v>
                </c:pt>
                <c:pt idx="17">
                  <c:v>11.630619999999999</c:v>
                </c:pt>
                <c:pt idx="18">
                  <c:v>11.604719999999999</c:v>
                </c:pt>
                <c:pt idx="19">
                  <c:v>11.666880000000004</c:v>
                </c:pt>
                <c:pt idx="20">
                  <c:v>11.667250000000001</c:v>
                </c:pt>
                <c:pt idx="21">
                  <c:v>11.67887886352546</c:v>
                </c:pt>
                <c:pt idx="22">
                  <c:v>11.50587</c:v>
                </c:pt>
                <c:pt idx="23">
                  <c:v>11.476330000000004</c:v>
                </c:pt>
                <c:pt idx="24">
                  <c:v>11.475850000000024</c:v>
                </c:pt>
                <c:pt idx="25">
                  <c:v>11.5245</c:v>
                </c:pt>
                <c:pt idx="26">
                  <c:v>11.654120000000001</c:v>
                </c:pt>
                <c:pt idx="27">
                  <c:v>11.6602</c:v>
                </c:pt>
                <c:pt idx="28">
                  <c:v>11.590219999999999</c:v>
                </c:pt>
                <c:pt idx="29">
                  <c:v>11.62983</c:v>
                </c:pt>
                <c:pt idx="30">
                  <c:v>11.660350000000001</c:v>
                </c:pt>
                <c:pt idx="31">
                  <c:v>11.574020000000001</c:v>
                </c:pt>
                <c:pt idx="32">
                  <c:v>11.57383000000002</c:v>
                </c:pt>
                <c:pt idx="33">
                  <c:v>11.562380000000022</c:v>
                </c:pt>
                <c:pt idx="34">
                  <c:v>11.592690000000022</c:v>
                </c:pt>
                <c:pt idx="35">
                  <c:v>11.68744</c:v>
                </c:pt>
                <c:pt idx="36">
                  <c:v>11.678850000000001</c:v>
                </c:pt>
                <c:pt idx="37">
                  <c:v>11.67942</c:v>
                </c:pt>
                <c:pt idx="38">
                  <c:v>11.718590000000001</c:v>
                </c:pt>
                <c:pt idx="39">
                  <c:v>11.70256</c:v>
                </c:pt>
                <c:pt idx="40">
                  <c:v>11.656700000000004</c:v>
                </c:pt>
                <c:pt idx="41">
                  <c:v>11.629660000000001</c:v>
                </c:pt>
                <c:pt idx="42">
                  <c:v>11.66661</c:v>
                </c:pt>
                <c:pt idx="43">
                  <c:v>11.542200000000001</c:v>
                </c:pt>
                <c:pt idx="44">
                  <c:v>11.473270000000001</c:v>
                </c:pt>
                <c:pt idx="45">
                  <c:v>11.32433</c:v>
                </c:pt>
                <c:pt idx="46">
                  <c:v>11.588140000000001</c:v>
                </c:pt>
                <c:pt idx="47">
                  <c:v>11.588470000000001</c:v>
                </c:pt>
                <c:pt idx="48">
                  <c:v>11.61581</c:v>
                </c:pt>
                <c:pt idx="49">
                  <c:v>11.615020000000001</c:v>
                </c:pt>
                <c:pt idx="50">
                  <c:v>11.572400000000089</c:v>
                </c:pt>
                <c:pt idx="51">
                  <c:v>11.392060000000004</c:v>
                </c:pt>
                <c:pt idx="52">
                  <c:v>11.541899999999998</c:v>
                </c:pt>
                <c:pt idx="53">
                  <c:v>11.50858</c:v>
                </c:pt>
                <c:pt idx="55">
                  <c:v>11.185320000000001</c:v>
                </c:pt>
                <c:pt idx="56">
                  <c:v>11.35839</c:v>
                </c:pt>
                <c:pt idx="57">
                  <c:v>11.474450000000004</c:v>
                </c:pt>
                <c:pt idx="58">
                  <c:v>11.466750000000022</c:v>
                </c:pt>
                <c:pt idx="59">
                  <c:v>11.55714</c:v>
                </c:pt>
                <c:pt idx="60">
                  <c:v>11.61004</c:v>
                </c:pt>
                <c:pt idx="61">
                  <c:v>11.558910000000001</c:v>
                </c:pt>
                <c:pt idx="62">
                  <c:v>11.425590000000058</c:v>
                </c:pt>
                <c:pt idx="63">
                  <c:v>11.515780000000024</c:v>
                </c:pt>
                <c:pt idx="64">
                  <c:v>11.49297</c:v>
                </c:pt>
                <c:pt idx="65">
                  <c:v>11.230749999999999</c:v>
                </c:pt>
                <c:pt idx="66">
                  <c:v>11.363550000000089</c:v>
                </c:pt>
                <c:pt idx="67">
                  <c:v>11.4236</c:v>
                </c:pt>
                <c:pt idx="68">
                  <c:v>11.433260000000001</c:v>
                </c:pt>
                <c:pt idx="69">
                  <c:v>11.46185</c:v>
                </c:pt>
                <c:pt idx="70">
                  <c:v>11.364560000000004</c:v>
                </c:pt>
                <c:pt idx="71">
                  <c:v>11.33178</c:v>
                </c:pt>
                <c:pt idx="72">
                  <c:v>11.26024</c:v>
                </c:pt>
                <c:pt idx="73">
                  <c:v>11.316550000000024</c:v>
                </c:pt>
                <c:pt idx="74">
                  <c:v>11.415980000000022</c:v>
                </c:pt>
                <c:pt idx="75">
                  <c:v>11.317530000000056</c:v>
                </c:pt>
                <c:pt idx="76">
                  <c:v>11.226890000000001</c:v>
                </c:pt>
                <c:pt idx="77">
                  <c:v>11.243019999999998</c:v>
                </c:pt>
                <c:pt idx="78">
                  <c:v>11.258900000000001</c:v>
                </c:pt>
                <c:pt idx="79">
                  <c:v>11.36429</c:v>
                </c:pt>
                <c:pt idx="80">
                  <c:v>11.378175700835701</c:v>
                </c:pt>
                <c:pt idx="81">
                  <c:v>11.431073220860398</c:v>
                </c:pt>
                <c:pt idx="82">
                  <c:v>11.336270000000001</c:v>
                </c:pt>
                <c:pt idx="83">
                  <c:v>11.315100000000022</c:v>
                </c:pt>
                <c:pt idx="84">
                  <c:v>11.483680000000058</c:v>
                </c:pt>
                <c:pt idx="85">
                  <c:v>11.402200000000002</c:v>
                </c:pt>
                <c:pt idx="86">
                  <c:v>11.354639686329129</c:v>
                </c:pt>
                <c:pt idx="87">
                  <c:v>11.373790000000024</c:v>
                </c:pt>
                <c:pt idx="88">
                  <c:v>11.365650000000128</c:v>
                </c:pt>
                <c:pt idx="89">
                  <c:v>11.290319999999999</c:v>
                </c:pt>
                <c:pt idx="90">
                  <c:v>11.179540000000022</c:v>
                </c:pt>
                <c:pt idx="91">
                  <c:v>11.31751</c:v>
                </c:pt>
                <c:pt idx="92">
                  <c:v>11.285960000000001</c:v>
                </c:pt>
                <c:pt idx="93">
                  <c:v>11.216956811558704</c:v>
                </c:pt>
                <c:pt idx="94">
                  <c:v>11.160401782405</c:v>
                </c:pt>
                <c:pt idx="95">
                  <c:v>11.060630000000058</c:v>
                </c:pt>
                <c:pt idx="96">
                  <c:v>10.96532</c:v>
                </c:pt>
                <c:pt idx="97">
                  <c:v>10.987300000000001</c:v>
                </c:pt>
                <c:pt idx="98">
                  <c:v>11.004720000000001</c:v>
                </c:pt>
                <c:pt idx="99">
                  <c:v>11.125225344718498</c:v>
                </c:pt>
                <c:pt idx="100">
                  <c:v>11.14633883988672</c:v>
                </c:pt>
                <c:pt idx="101">
                  <c:v>11.037128492826938</c:v>
                </c:pt>
                <c:pt idx="102">
                  <c:v>11.10145</c:v>
                </c:pt>
                <c:pt idx="103">
                  <c:v>11.134299999999998</c:v>
                </c:pt>
                <c:pt idx="104">
                  <c:v>11.09552</c:v>
                </c:pt>
                <c:pt idx="105">
                  <c:v>11.037309999999998</c:v>
                </c:pt>
                <c:pt idx="106">
                  <c:v>11.1258</c:v>
                </c:pt>
                <c:pt idx="107">
                  <c:v>11.208975564556948</c:v>
                </c:pt>
                <c:pt idx="108">
                  <c:v>11.190050000000001</c:v>
                </c:pt>
                <c:pt idx="109">
                  <c:v>11.015590000000024</c:v>
                </c:pt>
                <c:pt idx="110">
                  <c:v>10.882450000000128</c:v>
                </c:pt>
                <c:pt idx="112">
                  <c:v>10.867700000000022</c:v>
                </c:pt>
                <c:pt idx="113">
                  <c:v>10.861580000000089</c:v>
                </c:pt>
                <c:pt idx="114">
                  <c:v>10.81819</c:v>
                </c:pt>
                <c:pt idx="115">
                  <c:v>10.83962</c:v>
                </c:pt>
                <c:pt idx="116">
                  <c:v>10.962950000000022</c:v>
                </c:pt>
                <c:pt idx="117">
                  <c:v>11.021410000000001</c:v>
                </c:pt>
                <c:pt idx="118">
                  <c:v>10.94628</c:v>
                </c:pt>
                <c:pt idx="119">
                  <c:v>10.896780000000058</c:v>
                </c:pt>
                <c:pt idx="120">
                  <c:v>10.846880000000002</c:v>
                </c:pt>
                <c:pt idx="121">
                  <c:v>10.936826470581012</c:v>
                </c:pt>
                <c:pt idx="122">
                  <c:v>11.004440000000002</c:v>
                </c:pt>
                <c:pt idx="123">
                  <c:v>11.003160000000001</c:v>
                </c:pt>
                <c:pt idx="124">
                  <c:v>10.966640000000089</c:v>
                </c:pt>
                <c:pt idx="126">
                  <c:v>10.925220000000001</c:v>
                </c:pt>
                <c:pt idx="127">
                  <c:v>10.93041</c:v>
                </c:pt>
                <c:pt idx="128">
                  <c:v>10.919630000000058</c:v>
                </c:pt>
                <c:pt idx="129">
                  <c:v>10.869490000000129</c:v>
                </c:pt>
                <c:pt idx="130">
                  <c:v>10.802800000000024</c:v>
                </c:pt>
                <c:pt idx="131">
                  <c:v>10.78004</c:v>
                </c:pt>
                <c:pt idx="132">
                  <c:v>10.725670000000001</c:v>
                </c:pt>
                <c:pt idx="133">
                  <c:v>10.76756</c:v>
                </c:pt>
                <c:pt idx="134">
                  <c:v>10.718509400093348</c:v>
                </c:pt>
                <c:pt idx="135">
                  <c:v>10.739261815330998</c:v>
                </c:pt>
                <c:pt idx="136">
                  <c:v>10.772730000000022</c:v>
                </c:pt>
                <c:pt idx="137">
                  <c:v>10.770710000000001</c:v>
                </c:pt>
                <c:pt idx="138">
                  <c:v>10.76383</c:v>
                </c:pt>
                <c:pt idx="139">
                  <c:v>10.696580000000004</c:v>
                </c:pt>
                <c:pt idx="140">
                  <c:v>10.644600000000001</c:v>
                </c:pt>
                <c:pt idx="141">
                  <c:v>10.613340000000001</c:v>
                </c:pt>
                <c:pt idx="142">
                  <c:v>10.62851084044828</c:v>
                </c:pt>
                <c:pt idx="143">
                  <c:v>10.479460000000024</c:v>
                </c:pt>
                <c:pt idx="144">
                  <c:v>10.534279999999999</c:v>
                </c:pt>
                <c:pt idx="145">
                  <c:v>10.53393</c:v>
                </c:pt>
                <c:pt idx="146">
                  <c:v>10.390740000000022</c:v>
                </c:pt>
                <c:pt idx="147">
                  <c:v>10.33863</c:v>
                </c:pt>
                <c:pt idx="148">
                  <c:v>10.305030000000126</c:v>
                </c:pt>
                <c:pt idx="149">
                  <c:v>10.240889999999998</c:v>
                </c:pt>
                <c:pt idx="150">
                  <c:v>10.646610000000001</c:v>
                </c:pt>
                <c:pt idx="151">
                  <c:v>10.604010000000001</c:v>
                </c:pt>
                <c:pt idx="152">
                  <c:v>10.59311381461092</c:v>
                </c:pt>
                <c:pt idx="153">
                  <c:v>10.46992540589279</c:v>
                </c:pt>
                <c:pt idx="154">
                  <c:v>10.40795</c:v>
                </c:pt>
                <c:pt idx="155">
                  <c:v>10.392280000000024</c:v>
                </c:pt>
                <c:pt idx="156">
                  <c:v>10.27962</c:v>
                </c:pt>
                <c:pt idx="157">
                  <c:v>10.288889999999999</c:v>
                </c:pt>
                <c:pt idx="158">
                  <c:v>10.26915589538247</c:v>
                </c:pt>
                <c:pt idx="159">
                  <c:v>10.256913296527754</c:v>
                </c:pt>
                <c:pt idx="160">
                  <c:v>10.224232893051148</c:v>
                </c:pt>
                <c:pt idx="161">
                  <c:v>10.351190000000004</c:v>
                </c:pt>
                <c:pt idx="162">
                  <c:v>10.434430000000004</c:v>
                </c:pt>
                <c:pt idx="163">
                  <c:v>10.43845</c:v>
                </c:pt>
                <c:pt idx="164">
                  <c:v>10.350110000000004</c:v>
                </c:pt>
                <c:pt idx="165">
                  <c:v>10.274819803826604</c:v>
                </c:pt>
                <c:pt idx="166">
                  <c:v>10.21958890538207</c:v>
                </c:pt>
                <c:pt idx="167">
                  <c:v>10.19072053655754</c:v>
                </c:pt>
                <c:pt idx="168">
                  <c:v>10.15747</c:v>
                </c:pt>
                <c:pt idx="169">
                  <c:v>10.11444</c:v>
                </c:pt>
                <c:pt idx="170">
                  <c:v>9.7973189999999981</c:v>
                </c:pt>
                <c:pt idx="171">
                  <c:v>9.8561950000000067</c:v>
                </c:pt>
                <c:pt idx="172">
                  <c:v>9.9838710000000006</c:v>
                </c:pt>
                <c:pt idx="173">
                  <c:v>9.8907920000000047</c:v>
                </c:pt>
                <c:pt idx="174">
                  <c:v>9.7890990000000002</c:v>
                </c:pt>
                <c:pt idx="175">
                  <c:v>9.8877340000000267</c:v>
                </c:pt>
                <c:pt idx="176">
                  <c:v>10.039440000000004</c:v>
                </c:pt>
                <c:pt idx="177">
                  <c:v>9.9265920000000047</c:v>
                </c:pt>
                <c:pt idx="178">
                  <c:v>9.8230240000000002</c:v>
                </c:pt>
                <c:pt idx="179">
                  <c:v>9.7788819999999994</c:v>
                </c:pt>
                <c:pt idx="180">
                  <c:v>9.7386309999999998</c:v>
                </c:pt>
                <c:pt idx="181">
                  <c:v>9.6998850000000001</c:v>
                </c:pt>
                <c:pt idx="182">
                  <c:v>9.6650650000000002</c:v>
                </c:pt>
                <c:pt idx="183">
                  <c:v>9.6480829999999997</c:v>
                </c:pt>
                <c:pt idx="184">
                  <c:v>9.5279689999999988</c:v>
                </c:pt>
              </c:numCache>
            </c:numRef>
          </c:yVal>
        </c:ser>
        <c:axId val="67573248"/>
        <c:axId val="67575168"/>
      </c:scatterChart>
      <c:valAx>
        <c:axId val="67573248"/>
        <c:scaling>
          <c:orientation val="minMax"/>
        </c:scaling>
        <c:axPos val="b"/>
        <c:majorGridlines/>
        <c:title>
          <c:tx>
            <c:rich>
              <a:bodyPr/>
              <a:lstStyle/>
              <a:p>
                <a:pPr>
                  <a:defRPr/>
                </a:pPr>
                <a:r>
                  <a:rPr lang="en-US" dirty="0"/>
                  <a:t>Time (Hours)</a:t>
                </a:r>
              </a:p>
            </c:rich>
          </c:tx>
          <c:layout/>
        </c:title>
        <c:numFmt formatCode="General" sourceLinked="1"/>
        <c:tickLblPos val="nextTo"/>
        <c:crossAx val="67575168"/>
        <c:crosses val="autoZero"/>
        <c:crossBetween val="midCat"/>
      </c:valAx>
      <c:valAx>
        <c:axId val="67575168"/>
        <c:scaling>
          <c:orientation val="minMax"/>
          <c:max val="13"/>
          <c:min val="9"/>
        </c:scaling>
        <c:axPos val="l"/>
        <c:majorGridlines/>
        <c:title>
          <c:tx>
            <c:rich>
              <a:bodyPr rot="-5400000" vert="horz"/>
              <a:lstStyle/>
              <a:p>
                <a:pPr>
                  <a:defRPr/>
                </a:pPr>
                <a:r>
                  <a:rPr lang="en-US" dirty="0" smtClean="0"/>
                  <a:t>Average 532 nm Power (W)</a:t>
                </a:r>
                <a:endParaRPr lang="en-US" dirty="0"/>
              </a:p>
            </c:rich>
          </c:tx>
          <c:layout/>
        </c:title>
        <c:numFmt formatCode="#,##0.00" sourceLinked="0"/>
        <c:tickLblPos val="nextTo"/>
        <c:crossAx val="67573248"/>
        <c:crosses val="autoZero"/>
        <c:crossBetween val="midCat"/>
      </c:valAx>
    </c:plotArea>
    <c:plotVisOnly val="1"/>
    <c:dispBlanksAs val="gap"/>
  </c:chart>
  <c:spPr>
    <a:solidFill>
      <a:srgbClr val="FFFFFF"/>
    </a:solidFill>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31" tIns="45715" rIns="91431" bIns="45715" rtlCol="0"/>
          <a:lstStyle>
            <a:lvl1pPr algn="l">
              <a:defRPr sz="1200"/>
            </a:lvl1pPr>
          </a:lstStyle>
          <a:p>
            <a:endParaRPr lang="en-US" dirty="0"/>
          </a:p>
        </p:txBody>
      </p:sp>
      <p:sp>
        <p:nvSpPr>
          <p:cNvPr id="3" name="Date Placeholder 2"/>
          <p:cNvSpPr>
            <a:spLocks noGrp="1"/>
          </p:cNvSpPr>
          <p:nvPr>
            <p:ph type="dt" sz="quarter" idx="1"/>
          </p:nvPr>
        </p:nvSpPr>
        <p:spPr>
          <a:xfrm>
            <a:off x="3970338" y="1"/>
            <a:ext cx="3038475" cy="465138"/>
          </a:xfrm>
          <a:prstGeom prst="rect">
            <a:avLst/>
          </a:prstGeom>
        </p:spPr>
        <p:txBody>
          <a:bodyPr vert="horz" lIns="91431" tIns="45715" rIns="91431" bIns="45715" rtlCol="0"/>
          <a:lstStyle>
            <a:lvl1pPr algn="r">
              <a:defRPr sz="1200"/>
            </a:lvl1pPr>
          </a:lstStyle>
          <a:p>
            <a:fld id="{346965EC-3BA6-47AD-A8E5-DFACCC693BD3}" type="datetimeFigureOut">
              <a:rPr lang="en-US" smtClean="0"/>
              <a:pPr/>
              <a:t>10/16/2012</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31" tIns="45715" rIns="91431" bIns="457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31" tIns="45715" rIns="91431" bIns="45715" rtlCol="0" anchor="b"/>
          <a:lstStyle>
            <a:lvl1pPr algn="r">
              <a:defRPr sz="1200"/>
            </a:lvl1pPr>
          </a:lstStyle>
          <a:p>
            <a:fld id="{FB1B8A2D-AA8F-46BC-9312-4A215CE26BDE}" type="slidenum">
              <a:rPr lang="en-US" smtClean="0"/>
              <a:pPr/>
              <a:t>‹#›</a:t>
            </a:fld>
            <a:endParaRPr lang="en-US" dirty="0"/>
          </a:p>
        </p:txBody>
      </p:sp>
    </p:spTree>
    <p:extLst>
      <p:ext uri="{BB962C8B-B14F-4D97-AF65-F5344CB8AC3E}">
        <p14:creationId xmlns="" xmlns:p14="http://schemas.microsoft.com/office/powerpoint/2010/main" val="346342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9" y="2"/>
            <a:ext cx="3037840" cy="464820"/>
          </a:xfrm>
          <a:prstGeom prst="rect">
            <a:avLst/>
          </a:prstGeom>
        </p:spPr>
        <p:txBody>
          <a:bodyPr vert="horz" lIns="93162" tIns="46581" rIns="93162" bIns="46581" rtlCol="0"/>
          <a:lstStyle>
            <a:lvl1pPr algn="r">
              <a:defRPr sz="1200"/>
            </a:lvl1pPr>
          </a:lstStyle>
          <a:p>
            <a:fld id="{DAF244DD-CABE-4373-B51C-33777ACE7A5C}" type="datetimeFigureOut">
              <a:rPr lang="en-US" smtClean="0"/>
              <a:pPr/>
              <a:t>10/16/2012</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2" tIns="46581" rIns="93162" bIns="4658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2" tIns="46581" rIns="93162" bIns="46581" rtlCol="0" anchor="b"/>
          <a:lstStyle>
            <a:lvl1pPr algn="r">
              <a:defRPr sz="1200"/>
            </a:lvl1pPr>
          </a:lstStyle>
          <a:p>
            <a:fld id="{D23AAE85-3078-4202-9F3E-96873D491010}" type="slidenum">
              <a:rPr lang="en-US" smtClean="0"/>
              <a:pPr/>
              <a:t>‹#›</a:t>
            </a:fld>
            <a:endParaRPr lang="en-US" dirty="0"/>
          </a:p>
        </p:txBody>
      </p:sp>
    </p:spTree>
    <p:extLst>
      <p:ext uri="{BB962C8B-B14F-4D97-AF65-F5344CB8AC3E}">
        <p14:creationId xmlns="" xmlns:p14="http://schemas.microsoft.com/office/powerpoint/2010/main" val="3483540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Remove first bullet, add</a:t>
            </a:r>
            <a:r>
              <a:rPr lang="en-US" baseline="0" dirty="0" smtClean="0"/>
              <a:t> a Summary slide…Mark</a:t>
            </a:r>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pPr/>
              <a:t>24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6CA2E04-5C6D-478C-9DCD-5C90608346DC}" type="slidenum">
              <a:rPr lang="en-US"/>
              <a:pPr/>
              <a:t>25</a:t>
            </a:fld>
            <a:endParaRPr lang="en-US" dirty="0"/>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pPr/>
              <a:t>26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pPr/>
              <a:t>27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pPr/>
              <a:t>28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pPr/>
              <a:t>29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pPr/>
              <a:t>30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7E6E85-7E4A-419C-B0A9-C9B58B1A926F}" type="slidenum">
              <a:rPr lang="en-US" smtClean="0"/>
              <a:pPr/>
              <a:t>32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data point is the average of a 24 hour window</a:t>
            </a:r>
            <a:r>
              <a:rPr lang="en-US" baseline="0" dirty="0" smtClean="0"/>
              <a:t> (8000 points).  The error bars are +/-stdev of each 24 hour window (8000 points).  The DAQ took 8000 points per 24 hours.</a:t>
            </a:r>
            <a:endParaRPr lang="en-US" dirty="0"/>
          </a:p>
        </p:txBody>
      </p:sp>
      <p:sp>
        <p:nvSpPr>
          <p:cNvPr id="4" name="Slide Number Placeholder 3"/>
          <p:cNvSpPr>
            <a:spLocks noGrp="1"/>
          </p:cNvSpPr>
          <p:nvPr>
            <p:ph type="sldNum" sz="quarter" idx="10"/>
          </p:nvPr>
        </p:nvSpPr>
        <p:spPr/>
        <p:txBody>
          <a:bodyPr/>
          <a:lstStyle/>
          <a:p>
            <a:fld id="{7DF40CB5-9848-43C5-945D-FF48DA90DF11}" type="slidenum">
              <a:rPr lang="en-US" smtClean="0"/>
              <a:pPr/>
              <a:t>33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7E6E85-7E4A-419C-B0A9-C9B58B1A926F}" type="slidenum">
              <a:rPr lang="en-US" smtClean="0"/>
              <a:pPr/>
              <a:t>34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A4253BD-6251-416A-8F71-E06A86B25971}" type="slidenum">
              <a:rPr lang="en-US" altLang="en-US" smtClean="0"/>
              <a:pPr>
                <a:defRPr/>
              </a:pPr>
              <a:t>9</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p:spPr>
      </p:sp>
      <p:sp>
        <p:nvSpPr>
          <p:cNvPr id="13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7523" name="Slide Number Placeholder 3"/>
          <p:cNvSpPr txBox="1">
            <a:spLocks noGrp="1"/>
          </p:cNvSpPr>
          <p:nvPr/>
        </p:nvSpPr>
        <p:spPr bwMode="auto">
          <a:xfrm>
            <a:off x="3970436" y="8830627"/>
            <a:ext cx="3038372" cy="464184"/>
          </a:xfrm>
          <a:prstGeom prst="rect">
            <a:avLst/>
          </a:prstGeom>
          <a:noFill/>
          <a:ln>
            <a:miter lim="800000"/>
            <a:headEnd/>
            <a:tailEnd/>
          </a:ln>
        </p:spPr>
        <p:txBody>
          <a:bodyPr lIns="93162" tIns="46581" rIns="93162" bIns="46581" anchor="b"/>
          <a:lstStyle/>
          <a:p>
            <a:pPr algn="r">
              <a:defRPr/>
            </a:pPr>
            <a:fld id="{898A6477-765F-4209-A357-220FAEBC2C5F}" type="slidenum">
              <a:rPr lang="en-US" sz="1200"/>
              <a:pPr algn="r">
                <a:defRPr/>
              </a:pPr>
              <a:t>36</a:t>
            </a:fld>
            <a:endParaRPr lang="en-US"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7523" name="Slide Number Placeholder 3"/>
          <p:cNvSpPr txBox="1">
            <a:spLocks noGrp="1"/>
          </p:cNvSpPr>
          <p:nvPr/>
        </p:nvSpPr>
        <p:spPr bwMode="auto">
          <a:xfrm>
            <a:off x="3970436" y="8830627"/>
            <a:ext cx="3038372" cy="464184"/>
          </a:xfrm>
          <a:prstGeom prst="rect">
            <a:avLst/>
          </a:prstGeom>
          <a:noFill/>
          <a:ln>
            <a:miter lim="800000"/>
            <a:headEnd/>
            <a:tailEnd/>
          </a:ln>
        </p:spPr>
        <p:txBody>
          <a:bodyPr lIns="93162" tIns="46581" rIns="93162" bIns="46581" anchor="b"/>
          <a:lstStyle/>
          <a:p>
            <a:pPr algn="r">
              <a:defRPr/>
            </a:pPr>
            <a:fld id="{420DFE0E-39E1-416B-B570-C349429CD60D}" type="slidenum">
              <a:rPr lang="en-US" sz="1200"/>
              <a:pPr algn="r">
                <a:defRPr/>
              </a:pPr>
              <a:t>37</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pPr/>
              <a:t>11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etalon transmission</a:t>
            </a:r>
            <a:r>
              <a:rPr lang="en-US" baseline="0" dirty="0" smtClean="0"/>
              <a:t> data from GSFC in new slides</a:t>
            </a:r>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pPr/>
              <a:t>15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3AAE85-3078-4202-9F3E-96873D491010}" type="slidenum">
              <a:rPr lang="en-US" smtClean="0">
                <a:solidFill>
                  <a:prstClr val="black"/>
                </a:solidFill>
              </a:rPr>
              <a:pPr/>
              <a:t>21</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6173" y="381000"/>
            <a:ext cx="6271328" cy="533400"/>
          </a:xfrm>
          <a:prstGeom prst="rect">
            <a:avLst/>
          </a:prstGeom>
        </p:spPr>
        <p:txBody>
          <a:bodyPr anchor="ctr"/>
          <a:lstStyle>
            <a:lvl1pPr>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43000"/>
            <a:ext cx="8229600" cy="5410200"/>
          </a:xfrm>
          <a:prstGeom prst="rect">
            <a:avLst/>
          </a:prstGeom>
        </p:spPr>
        <p:txBody>
          <a:bodyPr/>
          <a:lstStyle>
            <a:lvl1pPr>
              <a:defRPr sz="2800" baseline="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r>
              <a:rPr lang="en-US" dirty="0" smtClean="0"/>
              <a:t>Double space bullets</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2"/>
          <p:cNvSpPr>
            <a:spLocks noGrp="1" noChangeArrowheads="1"/>
          </p:cNvSpPr>
          <p:nvPr>
            <p:ph type="sldNum" sz="quarter" idx="10"/>
          </p:nvPr>
        </p:nvSpPr>
        <p:spPr>
          <a:xfrm>
            <a:off x="8577265" y="6507164"/>
            <a:ext cx="395287" cy="280987"/>
          </a:xfrm>
          <a:prstGeom prst="rect">
            <a:avLst/>
          </a:prstGeom>
          <a:ln/>
        </p:spPr>
        <p:txBody>
          <a:bodyPr/>
          <a:lstStyle>
            <a:lvl1pPr algn="ctr">
              <a:defRPr/>
            </a:lvl1pPr>
          </a:lstStyle>
          <a:p>
            <a:pPr>
              <a:defRPr/>
            </a:pPr>
            <a:fld id="{8D4F2C4A-A521-4C36-984B-A324542EFDA0}" type="slidenum">
              <a:rPr lang="en-US" altLang="en-US" smtClean="0"/>
              <a:pPr>
                <a:defRPr/>
              </a:pPr>
              <a:t>‹#›</a:t>
            </a:fld>
            <a:endParaRPr lang="en-US" altLang="en-US" sz="1300" b="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2"/>
          <p:cNvSpPr>
            <a:spLocks noGrp="1" noChangeArrowheads="1"/>
          </p:cNvSpPr>
          <p:nvPr>
            <p:ph type="sldNum" sz="quarter" idx="10"/>
          </p:nvPr>
        </p:nvSpPr>
        <p:spPr>
          <a:xfrm>
            <a:off x="8577265" y="6507164"/>
            <a:ext cx="395287" cy="280987"/>
          </a:xfrm>
          <a:prstGeom prst="rect">
            <a:avLst/>
          </a:prstGeom>
          <a:ln/>
        </p:spPr>
        <p:txBody>
          <a:bodyPr/>
          <a:lstStyle>
            <a:lvl1pPr algn="ctr">
              <a:defRPr/>
            </a:lvl1pPr>
          </a:lstStyle>
          <a:p>
            <a:pPr>
              <a:defRPr/>
            </a:pPr>
            <a:fld id="{8D4F2C4A-A521-4C36-984B-A324542EFDA0}" type="slidenum">
              <a:rPr lang="en-US" altLang="en-US" smtClean="0"/>
              <a:pPr>
                <a:defRPr/>
              </a:pPr>
              <a:t>‹#›</a:t>
            </a:fld>
            <a:endParaRPr lang="en-US" altLang="en-US" sz="1300" b="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2"/>
          <p:cNvSpPr>
            <a:spLocks noGrp="1" noChangeArrowheads="1"/>
          </p:cNvSpPr>
          <p:nvPr>
            <p:ph type="sldNum" sz="quarter" idx="10"/>
          </p:nvPr>
        </p:nvSpPr>
        <p:spPr>
          <a:xfrm>
            <a:off x="8577265" y="6507164"/>
            <a:ext cx="395287" cy="280987"/>
          </a:xfrm>
          <a:prstGeom prst="rect">
            <a:avLst/>
          </a:prstGeom>
          <a:ln/>
        </p:spPr>
        <p:txBody>
          <a:bodyPr/>
          <a:lstStyle>
            <a:lvl1pPr algn="ctr">
              <a:defRPr/>
            </a:lvl1pPr>
          </a:lstStyle>
          <a:p>
            <a:pPr>
              <a:defRPr/>
            </a:pPr>
            <a:fld id="{8D4F2C4A-A521-4C36-984B-A324542EFDA0}" type="slidenum">
              <a:rPr lang="en-US" altLang="en-US" smtClean="0"/>
              <a:pPr>
                <a:defRPr/>
              </a:pPr>
              <a:t>‹#›</a:t>
            </a:fld>
            <a:endParaRPr lang="en-US" altLang="en-US" sz="1300" b="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2"/>
          <p:cNvSpPr>
            <a:spLocks noGrp="1" noChangeArrowheads="1"/>
          </p:cNvSpPr>
          <p:nvPr>
            <p:ph type="sldNum" sz="quarter" idx="10"/>
          </p:nvPr>
        </p:nvSpPr>
        <p:spPr>
          <a:xfrm>
            <a:off x="8577265" y="6507164"/>
            <a:ext cx="395287" cy="280987"/>
          </a:xfrm>
          <a:prstGeom prst="rect">
            <a:avLst/>
          </a:prstGeom>
          <a:ln/>
        </p:spPr>
        <p:txBody>
          <a:bodyPr/>
          <a:lstStyle>
            <a:lvl1pPr algn="ctr">
              <a:defRPr/>
            </a:lvl1pPr>
          </a:lstStyle>
          <a:p>
            <a:pPr>
              <a:defRPr/>
            </a:pPr>
            <a:fld id="{8D4F2C4A-A521-4C36-984B-A324542EFDA0}" type="slidenum">
              <a:rPr lang="en-US" altLang="en-US" smtClean="0"/>
              <a:pPr>
                <a:defRPr/>
              </a:pPr>
              <a:t>‹#›</a:t>
            </a:fld>
            <a:endParaRPr lang="en-US" altLang="en-US" sz="1300" b="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2"/>
          <p:cNvSpPr>
            <a:spLocks noGrp="1" noChangeArrowheads="1"/>
          </p:cNvSpPr>
          <p:nvPr>
            <p:ph type="sldNum" sz="quarter" idx="10"/>
          </p:nvPr>
        </p:nvSpPr>
        <p:spPr>
          <a:xfrm>
            <a:off x="8577265" y="6507164"/>
            <a:ext cx="395287" cy="280987"/>
          </a:xfrm>
          <a:prstGeom prst="rect">
            <a:avLst/>
          </a:prstGeom>
          <a:ln/>
        </p:spPr>
        <p:txBody>
          <a:bodyPr/>
          <a:lstStyle>
            <a:lvl1pPr algn="ctr">
              <a:defRPr/>
            </a:lvl1pPr>
          </a:lstStyle>
          <a:p>
            <a:pPr>
              <a:defRPr/>
            </a:pPr>
            <a:fld id="{8D4F2C4A-A521-4C36-984B-A324542EFDA0}" type="slidenum">
              <a:rPr lang="en-US" altLang="en-US" smtClean="0"/>
              <a:pPr>
                <a:defRPr/>
              </a:pPr>
              <a:t>‹#›</a:t>
            </a:fld>
            <a:endParaRPr lang="en-US" altLang="en-US" sz="1300" b="1"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EDR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Book Antiqua" pitchFamily="18"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a:latin typeface="Book Antiqua" pitchFamily="18" charset="0"/>
              </a:defRPr>
            </a:lvl1pPr>
            <a:lvl2pPr>
              <a:defRPr sz="2000">
                <a:latin typeface="Book Antiqua" pitchFamily="18" charset="0"/>
              </a:defRPr>
            </a:lvl2pPr>
            <a:lvl3pPr>
              <a:defRPr sz="1800">
                <a:latin typeface="Book Antiqua" pitchFamily="18" charset="0"/>
              </a:defRPr>
            </a:lvl3pPr>
            <a:lvl4pPr>
              <a:defRPr sz="1600">
                <a:latin typeface="Book Antiqua" pitchFamily="18" charset="0"/>
              </a:defRPr>
            </a:lvl4pPr>
            <a:lvl5pPr>
              <a:defRPr sz="1600">
                <a:latin typeface="Book Antiqu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atin typeface="Book Antiqua" pitchFamily="18" charset="0"/>
              </a:defRPr>
            </a:lvl1pPr>
            <a:lvl2pPr>
              <a:defRPr sz="2000">
                <a:latin typeface="Book Antiqua" pitchFamily="18" charset="0"/>
              </a:defRPr>
            </a:lvl2pPr>
            <a:lvl3pPr>
              <a:defRPr sz="1800">
                <a:latin typeface="Book Antiqua" pitchFamily="18" charset="0"/>
              </a:defRPr>
            </a:lvl3pPr>
            <a:lvl4pPr>
              <a:defRPr sz="1600">
                <a:latin typeface="Book Antiqua" pitchFamily="18" charset="0"/>
              </a:defRPr>
            </a:lvl4pPr>
            <a:lvl5pPr>
              <a:defRPr sz="1600">
                <a:latin typeface="Book Antiqua" pitchFamily="18"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6" name="Title 1"/>
          <p:cNvSpPr>
            <a:spLocks noGrp="1"/>
          </p:cNvSpPr>
          <p:nvPr>
            <p:ph type="title"/>
          </p:nvPr>
        </p:nvSpPr>
        <p:spPr>
          <a:xfrm>
            <a:off x="1254265" y="381000"/>
            <a:ext cx="6230868" cy="533400"/>
          </a:xfrm>
          <a:prstGeom prst="rect">
            <a:avLst/>
          </a:prstGeom>
        </p:spPr>
        <p:txBody>
          <a:bodyPr/>
          <a:lstStyle>
            <a:lvl1pPr>
              <a:defRPr sz="2800" b="1"/>
            </a:lvl1pPr>
          </a:lstStyle>
          <a:p>
            <a:r>
              <a:rPr lang="en-US" dirty="0"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2"/>
          <p:cNvSpPr>
            <a:spLocks noGrp="1" noChangeArrowheads="1"/>
          </p:cNvSpPr>
          <p:nvPr>
            <p:ph type="sldNum" sz="quarter" idx="10"/>
          </p:nvPr>
        </p:nvSpPr>
        <p:spPr>
          <a:xfrm>
            <a:off x="8577263" y="6507163"/>
            <a:ext cx="395287" cy="280987"/>
          </a:xfrm>
          <a:prstGeom prst="rect">
            <a:avLst/>
          </a:prstGeom>
          <a:ln/>
        </p:spPr>
        <p:txBody>
          <a:bodyPr/>
          <a:lstStyle>
            <a:lvl1pPr algn="ctr">
              <a:defRPr/>
            </a:lvl1pPr>
          </a:lstStyle>
          <a:p>
            <a:pPr>
              <a:defRPr/>
            </a:pPr>
            <a:fld id="{8D4F2C4A-A521-4C36-984B-A324542EFDA0}" type="slidenum">
              <a:rPr lang="en-US" altLang="en-US" smtClean="0"/>
              <a:pPr>
                <a:defRPr/>
              </a:pPr>
              <a:t>‹#›</a:t>
            </a:fld>
            <a:endParaRPr lang="en-US" altLang="en-US" sz="1300" b="1" dirty="0"/>
          </a:p>
        </p:txBody>
      </p:sp>
      <p:sp>
        <p:nvSpPr>
          <p:cNvPr id="5" name="Text Box 37"/>
          <p:cNvSpPr txBox="1">
            <a:spLocks noChangeArrowheads="1"/>
          </p:cNvSpPr>
          <p:nvPr/>
        </p:nvSpPr>
        <p:spPr bwMode="auto">
          <a:xfrm>
            <a:off x="7095744" y="390970"/>
            <a:ext cx="1819656" cy="184666"/>
          </a:xfrm>
          <a:prstGeom prst="rect">
            <a:avLst/>
          </a:prstGeom>
          <a:noFill/>
          <a:ln w="9525">
            <a:noFill/>
            <a:miter lim="800000"/>
            <a:headEnd/>
            <a:tailEnd/>
          </a:ln>
        </p:spPr>
        <p:txBody>
          <a:bodyPr wrap="square" lIns="0" tIns="0" rIns="0" bIns="0">
            <a:spAutoFit/>
          </a:bodyPr>
          <a:lstStyle/>
          <a:p>
            <a:pPr algn="r">
              <a:spcBef>
                <a:spcPct val="50000"/>
              </a:spcBef>
            </a:pPr>
            <a:r>
              <a:rPr lang="en-US" altLang="en-US" sz="1200" b="1" dirty="0" smtClean="0">
                <a:solidFill>
                  <a:schemeClr val="tx1">
                    <a:lumMod val="50000"/>
                    <a:lumOff val="50000"/>
                  </a:schemeClr>
                </a:solidFill>
                <a:latin typeface="Arial" charset="0"/>
              </a:rPr>
              <a:t>Document No. 70000328  </a:t>
            </a:r>
            <a:endParaRPr lang="en-US" altLang="en-US" sz="1200" b="1" i="1" u="sng" dirty="0">
              <a:solidFill>
                <a:schemeClr val="tx1">
                  <a:lumMod val="50000"/>
                  <a:lumOff val="50000"/>
                </a:schemeClr>
              </a:solidFill>
              <a:latin typeface="Arial" charset="0"/>
            </a:endParaRPr>
          </a:p>
        </p:txBody>
      </p:sp>
      <p:sp>
        <p:nvSpPr>
          <p:cNvPr id="6" name="Text Box 37"/>
          <p:cNvSpPr txBox="1">
            <a:spLocks noChangeArrowheads="1"/>
          </p:cNvSpPr>
          <p:nvPr/>
        </p:nvSpPr>
        <p:spPr bwMode="auto">
          <a:xfrm>
            <a:off x="7095744" y="390970"/>
            <a:ext cx="1819656" cy="184666"/>
          </a:xfrm>
          <a:prstGeom prst="rect">
            <a:avLst/>
          </a:prstGeom>
          <a:noFill/>
          <a:ln w="9525">
            <a:noFill/>
            <a:miter lim="800000"/>
            <a:headEnd/>
            <a:tailEnd/>
          </a:ln>
        </p:spPr>
        <p:txBody>
          <a:bodyPr wrap="square" lIns="0" tIns="0" rIns="0" bIns="0">
            <a:spAutoFit/>
          </a:bodyPr>
          <a:lstStyle/>
          <a:p>
            <a:pPr algn="r">
              <a:spcBef>
                <a:spcPct val="50000"/>
              </a:spcBef>
            </a:pPr>
            <a:r>
              <a:rPr lang="en-US" altLang="en-US" sz="1200" b="1" dirty="0" smtClean="0">
                <a:solidFill>
                  <a:schemeClr val="tx1">
                    <a:lumMod val="50000"/>
                    <a:lumOff val="50000"/>
                  </a:schemeClr>
                </a:solidFill>
                <a:latin typeface="Arial" charset="0"/>
              </a:rPr>
              <a:t>Document No. 70000328  </a:t>
            </a:r>
            <a:endParaRPr lang="en-US" altLang="en-US" sz="1200" b="1" i="1" u="sng" dirty="0">
              <a:solidFill>
                <a:schemeClr val="tx1">
                  <a:lumMod val="50000"/>
                  <a:lumOff val="50000"/>
                </a:schemeClr>
              </a:solidFill>
              <a:latin typeface="Arial" charset="0"/>
            </a:endParaRPr>
          </a:p>
        </p:txBody>
      </p:sp>
    </p:spTree>
    <p:extLst>
      <p:ext uri="{BB962C8B-B14F-4D97-AF65-F5344CB8AC3E}">
        <p14:creationId xmlns="" xmlns:p14="http://schemas.microsoft.com/office/powerpoint/2010/main" val="3991683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2"/>
          <p:cNvSpPr>
            <a:spLocks noGrp="1" noChangeArrowheads="1"/>
          </p:cNvSpPr>
          <p:nvPr>
            <p:ph type="sldNum" sz="quarter" idx="10"/>
          </p:nvPr>
        </p:nvSpPr>
        <p:spPr>
          <a:xfrm>
            <a:off x="8577263" y="6507163"/>
            <a:ext cx="395287" cy="280987"/>
          </a:xfrm>
          <a:prstGeom prst="rect">
            <a:avLst/>
          </a:prstGeom>
          <a:ln/>
        </p:spPr>
        <p:txBody>
          <a:bodyPr/>
          <a:lstStyle>
            <a:lvl1pPr algn="ctr">
              <a:defRPr/>
            </a:lvl1pPr>
          </a:lstStyle>
          <a:p>
            <a:pPr>
              <a:defRPr/>
            </a:pPr>
            <a:fld id="{8D4F2C4A-A521-4C36-984B-A324542EFDA0}" type="slidenum">
              <a:rPr lang="en-US" altLang="en-US" smtClean="0"/>
              <a:pPr>
                <a:defRPr/>
              </a:pPr>
              <a:t>‹#›</a:t>
            </a:fld>
            <a:endParaRPr lang="en-US" altLang="en-US" sz="1300" b="1" dirty="0"/>
          </a:p>
        </p:txBody>
      </p:sp>
      <p:sp>
        <p:nvSpPr>
          <p:cNvPr id="5" name="Text Box 37"/>
          <p:cNvSpPr txBox="1">
            <a:spLocks noChangeArrowheads="1"/>
          </p:cNvSpPr>
          <p:nvPr/>
        </p:nvSpPr>
        <p:spPr bwMode="auto">
          <a:xfrm>
            <a:off x="7095744" y="390970"/>
            <a:ext cx="1819656" cy="184666"/>
          </a:xfrm>
          <a:prstGeom prst="rect">
            <a:avLst/>
          </a:prstGeom>
          <a:noFill/>
          <a:ln w="9525">
            <a:noFill/>
            <a:miter lim="800000"/>
            <a:headEnd/>
            <a:tailEnd/>
          </a:ln>
        </p:spPr>
        <p:txBody>
          <a:bodyPr wrap="square" lIns="0" tIns="0" rIns="0" bIns="0">
            <a:spAutoFit/>
          </a:bodyPr>
          <a:lstStyle/>
          <a:p>
            <a:pPr algn="r">
              <a:spcBef>
                <a:spcPct val="50000"/>
              </a:spcBef>
            </a:pPr>
            <a:r>
              <a:rPr lang="en-US" altLang="en-US" sz="1200" b="1" dirty="0" smtClean="0">
                <a:solidFill>
                  <a:schemeClr val="tx1">
                    <a:lumMod val="50000"/>
                    <a:lumOff val="50000"/>
                  </a:schemeClr>
                </a:solidFill>
                <a:latin typeface="Arial" charset="0"/>
              </a:rPr>
              <a:t>Document No. 70000328  </a:t>
            </a:r>
            <a:endParaRPr lang="en-US" altLang="en-US" sz="1200" b="1" i="1" u="sng" dirty="0">
              <a:solidFill>
                <a:schemeClr val="tx1">
                  <a:lumMod val="50000"/>
                  <a:lumOff val="50000"/>
                </a:schemeClr>
              </a:solidFill>
              <a:latin typeface="Arial" charset="0"/>
            </a:endParaRPr>
          </a:p>
        </p:txBody>
      </p:sp>
      <p:sp>
        <p:nvSpPr>
          <p:cNvPr id="6" name="Text Box 37"/>
          <p:cNvSpPr txBox="1">
            <a:spLocks noChangeArrowheads="1"/>
          </p:cNvSpPr>
          <p:nvPr/>
        </p:nvSpPr>
        <p:spPr bwMode="auto">
          <a:xfrm>
            <a:off x="7095744" y="390970"/>
            <a:ext cx="1819656" cy="184666"/>
          </a:xfrm>
          <a:prstGeom prst="rect">
            <a:avLst/>
          </a:prstGeom>
          <a:noFill/>
          <a:ln w="9525">
            <a:noFill/>
            <a:miter lim="800000"/>
            <a:headEnd/>
            <a:tailEnd/>
          </a:ln>
        </p:spPr>
        <p:txBody>
          <a:bodyPr wrap="square" lIns="0" tIns="0" rIns="0" bIns="0">
            <a:spAutoFit/>
          </a:bodyPr>
          <a:lstStyle/>
          <a:p>
            <a:pPr algn="r">
              <a:spcBef>
                <a:spcPct val="50000"/>
              </a:spcBef>
            </a:pPr>
            <a:r>
              <a:rPr lang="en-US" altLang="en-US" sz="1200" b="1" dirty="0" smtClean="0">
                <a:solidFill>
                  <a:schemeClr val="tx1">
                    <a:lumMod val="50000"/>
                    <a:lumOff val="50000"/>
                  </a:schemeClr>
                </a:solidFill>
                <a:latin typeface="Arial" charset="0"/>
              </a:rPr>
              <a:t>Document No. 70000328  </a:t>
            </a:r>
            <a:endParaRPr lang="en-US" altLang="en-US" sz="1200" b="1" i="1" u="sng" dirty="0">
              <a:solidFill>
                <a:schemeClr val="tx1">
                  <a:lumMod val="50000"/>
                  <a:lumOff val="50000"/>
                </a:schemeClr>
              </a:solidFill>
              <a:latin typeface="Arial" charset="0"/>
            </a:endParaRPr>
          </a:p>
        </p:txBody>
      </p:sp>
    </p:spTree>
    <p:extLst>
      <p:ext uri="{BB962C8B-B14F-4D97-AF65-F5344CB8AC3E}">
        <p14:creationId xmlns="" xmlns:p14="http://schemas.microsoft.com/office/powerpoint/2010/main" val="3991683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5715000"/>
            <a:ext cx="8686800" cy="838200"/>
          </a:xfrm>
          <a:prstGeom prst="rect">
            <a:avLst/>
          </a:prstGeom>
        </p:spPr>
        <p:txBody>
          <a:bodyPr anchor="t">
            <a:normAutofit/>
          </a:bodyPr>
          <a:lstStyle>
            <a:lvl1pPr marL="228600" indent="-228600">
              <a:buFont typeface="Wingdings" pitchFamily="2" charset="2"/>
              <a:buChar char="§"/>
              <a:defRPr sz="16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a:p>
            <a:pPr lvl="0"/>
            <a:endParaRPr lang="en-US" dirty="0" smtClean="0"/>
          </a:p>
          <a:p>
            <a:pPr lvl="0"/>
            <a:endParaRPr lang="en-US" dirty="0" smtClean="0"/>
          </a:p>
        </p:txBody>
      </p:sp>
      <p:sp>
        <p:nvSpPr>
          <p:cNvPr id="4" name="Rectangle 3"/>
          <p:cNvSpPr/>
          <p:nvPr/>
        </p:nvSpPr>
        <p:spPr>
          <a:xfrm>
            <a:off x="152400" y="1143000"/>
            <a:ext cx="8839200" cy="44958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343278" y="381000"/>
            <a:ext cx="6166131" cy="533400"/>
          </a:xfrm>
          <a:prstGeom prst="rect">
            <a:avLst/>
          </a:prstGeom>
        </p:spPr>
        <p:txBody>
          <a:bodyPr/>
          <a:lstStyle>
            <a:lvl1pPr>
              <a:defRPr sz="2800" b="1"/>
            </a:lvl1p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1"/>
          <p:cNvSpPr>
            <a:spLocks noGrp="1"/>
          </p:cNvSpPr>
          <p:nvPr>
            <p:ph type="title"/>
          </p:nvPr>
        </p:nvSpPr>
        <p:spPr>
          <a:xfrm>
            <a:off x="1238081" y="381000"/>
            <a:ext cx="6109488" cy="533400"/>
          </a:xfrm>
          <a:prstGeom prst="rect">
            <a:avLst/>
          </a:prstGeom>
        </p:spPr>
        <p:txBody>
          <a:bodyPr/>
          <a:lstStyle>
            <a:lvl1pPr>
              <a:defRPr sz="2800" b="1"/>
            </a:lvl1pPr>
          </a:lstStyle>
          <a:p>
            <a:r>
              <a:rPr lang="en-US" dirty="0" smtClean="0"/>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5715000"/>
            <a:ext cx="8686800" cy="838200"/>
          </a:xfrm>
          <a:prstGeom prst="rect">
            <a:avLst/>
          </a:prstGeom>
        </p:spPr>
        <p:txBody>
          <a:bodyPr anchor="t">
            <a:normAutofit/>
          </a:bodyPr>
          <a:lstStyle>
            <a:lvl1pPr marL="228600" indent="-228600">
              <a:buFont typeface="Wingdings" pitchFamily="2" charset="2"/>
              <a:buChar char="§"/>
              <a:defRPr sz="16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a:p>
            <a:pPr lvl="0"/>
            <a:endParaRPr lang="en-US" dirty="0" smtClean="0"/>
          </a:p>
          <a:p>
            <a:pPr lvl="0"/>
            <a:endParaRPr lang="en-US" dirty="0" smtClean="0"/>
          </a:p>
        </p:txBody>
      </p:sp>
      <p:sp>
        <p:nvSpPr>
          <p:cNvPr id="4" name="Rectangle 3"/>
          <p:cNvSpPr/>
          <p:nvPr/>
        </p:nvSpPr>
        <p:spPr>
          <a:xfrm>
            <a:off x="152400" y="1168400"/>
            <a:ext cx="8839200" cy="44958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343278" y="381000"/>
            <a:ext cx="6166131" cy="533400"/>
          </a:xfrm>
          <a:prstGeom prst="rect">
            <a:avLst/>
          </a:prstGeom>
        </p:spPr>
        <p:txBody>
          <a:bodyPr/>
          <a:lstStyle>
            <a:lvl1pPr>
              <a:defRPr sz="2800" b="1"/>
            </a:lvl1pPr>
          </a:lstStyle>
          <a:p>
            <a:r>
              <a:rPr lang="en-US" dirty="0" smtClean="0"/>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1171007-D475-4240-8E29-F7ED8C46C73F}" type="datetime1">
              <a:rPr lang="en-US" smtClean="0"/>
              <a:pPr/>
              <a:t>10/16/2012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smtClean="0"/>
              <a:t>Fibertek Proprietary</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41823E2-52B3-491C-87F0-7E1C07BC819B}" type="slidenum">
              <a:rPr lang="en-US" smtClean="0"/>
              <a:pPr/>
              <a:t>‹#›</a:t>
            </a:fld>
            <a:endParaRPr lang="en-US" dirty="0"/>
          </a:p>
        </p:txBody>
      </p:sp>
    </p:spTree>
    <p:extLst>
      <p:ext uri="{BB962C8B-B14F-4D97-AF65-F5344CB8AC3E}">
        <p14:creationId xmlns="" xmlns:p14="http://schemas.microsoft.com/office/powerpoint/2010/main" val="674872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95_Title and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6" y="960120"/>
            <a:ext cx="8860028" cy="53970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EDR_Data_Details">
    <p:bg>
      <p:bgRef idx="1001">
        <a:schemeClr val="bg1"/>
      </p:bgRef>
    </p:bg>
    <p:spTree>
      <p:nvGrpSpPr>
        <p:cNvPr id="1" name=""/>
        <p:cNvGrpSpPr/>
        <p:nvPr/>
      </p:nvGrpSpPr>
      <p:grpSpPr>
        <a:xfrm>
          <a:off x="0" y="0"/>
          <a:ext cx="0" cy="0"/>
          <a:chOff x="0" y="0"/>
          <a:chExt cx="0" cy="0"/>
        </a:xfrm>
      </p:grpSpPr>
      <p:sp>
        <p:nvSpPr>
          <p:cNvPr id="43" name="Title 42"/>
          <p:cNvSpPr>
            <a:spLocks noGrp="1"/>
          </p:cNvSpPr>
          <p:nvPr>
            <p:ph type="title" hasCustomPrompt="1"/>
          </p:nvPr>
        </p:nvSpPr>
        <p:spPr>
          <a:xfrm>
            <a:off x="682390" y="1"/>
            <a:ext cx="6905767" cy="576263"/>
          </a:xfrm>
        </p:spPr>
        <p:txBody>
          <a:bodyPr>
            <a:normAutofit/>
          </a:bodyPr>
          <a:lstStyle>
            <a:lvl1pPr>
              <a:defRPr sz="3200" baseline="0">
                <a:solidFill>
                  <a:srgbClr val="600A0A"/>
                </a:solidFill>
                <a:latin typeface="Book Antiqua" pitchFamily="18" charset="0"/>
              </a:defRPr>
            </a:lvl1pPr>
          </a:lstStyle>
          <a:p>
            <a:r>
              <a:rPr lang="en-US" dirty="0" smtClean="0"/>
              <a:t>Insert Title Here</a:t>
            </a:r>
            <a:endParaRPr lang="en-US" dirty="0"/>
          </a:p>
        </p:txBody>
      </p:sp>
      <p:sp>
        <p:nvSpPr>
          <p:cNvPr id="36" name="TextBox 35"/>
          <p:cNvSpPr txBox="1"/>
          <p:nvPr/>
        </p:nvSpPr>
        <p:spPr>
          <a:xfrm>
            <a:off x="2806700" y="6631802"/>
            <a:ext cx="2946400" cy="276999"/>
          </a:xfrm>
          <a:prstGeom prst="rect">
            <a:avLst/>
          </a:prstGeom>
          <a:noFill/>
        </p:spPr>
        <p:txBody>
          <a:bodyPr wrap="square" rtlCol="0">
            <a:spAutoFit/>
          </a:bodyPr>
          <a:lstStyle/>
          <a:p>
            <a:pPr algn="ctr"/>
            <a:r>
              <a:rPr lang="en-US" sz="1200" b="1" dirty="0" smtClean="0">
                <a:solidFill>
                  <a:schemeClr val="accent1">
                    <a:lumMod val="75000"/>
                  </a:schemeClr>
                </a:solidFill>
                <a:latin typeface="Book Antiqua" pitchFamily="18" charset="0"/>
              </a:rPr>
              <a:t>Fibertek Proprietary </a:t>
            </a:r>
            <a:endParaRPr lang="en-US" sz="1200" b="1" dirty="0">
              <a:solidFill>
                <a:schemeClr val="accent1">
                  <a:lumMod val="75000"/>
                </a:schemeClr>
              </a:solidFill>
              <a:latin typeface="Book Antiqua" pitchFamily="18" charset="0"/>
            </a:endParaRPr>
          </a:p>
        </p:txBody>
      </p:sp>
      <p:sp>
        <p:nvSpPr>
          <p:cNvPr id="44" name="Text Placeholder 43"/>
          <p:cNvSpPr>
            <a:spLocks noGrp="1"/>
          </p:cNvSpPr>
          <p:nvPr>
            <p:ph type="body" sz="quarter" idx="24" hasCustomPrompt="1"/>
          </p:nvPr>
        </p:nvSpPr>
        <p:spPr>
          <a:xfrm>
            <a:off x="0" y="1691850"/>
            <a:ext cx="9144000" cy="1979399"/>
          </a:xfrm>
        </p:spPr>
        <p:txBody>
          <a:bodyPr>
            <a:noAutofit/>
          </a:bodyPr>
          <a:lstStyle>
            <a:lvl1pPr>
              <a:defRPr sz="1600" b="1" baseline="0">
                <a:latin typeface="Book Antiqua" pitchFamily="18" charset="0"/>
              </a:defRPr>
            </a:lvl1pPr>
            <a:lvl2pPr>
              <a:defRPr sz="1600">
                <a:latin typeface="Book Antiqua" pitchFamily="18" charset="0"/>
              </a:defRPr>
            </a:lvl2pPr>
            <a:lvl3pPr>
              <a:defRPr sz="1600">
                <a:latin typeface="Book Antiqua" pitchFamily="18" charset="0"/>
              </a:defRPr>
            </a:lvl3pPr>
            <a:lvl4pPr>
              <a:defRPr sz="1600">
                <a:latin typeface="Book Antiqua" pitchFamily="18" charset="0"/>
              </a:defRPr>
            </a:lvl4pPr>
            <a:lvl5pPr>
              <a:defRPr sz="1600">
                <a:latin typeface="Book Antiqua" pitchFamily="18" charset="0"/>
              </a:defRPr>
            </a:lvl5pPr>
          </a:lstStyle>
          <a:p>
            <a:pPr lvl="0"/>
            <a:r>
              <a:rPr lang="en-US" dirty="0" smtClean="0"/>
              <a:t>Click to include any relevant Data and Design Details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p:nvSpPr>
        <p:spPr>
          <a:xfrm>
            <a:off x="1473961" y="627798"/>
            <a:ext cx="5172501" cy="369332"/>
          </a:xfrm>
          <a:prstGeom prst="rect">
            <a:avLst/>
          </a:prstGeom>
          <a:noFill/>
        </p:spPr>
        <p:txBody>
          <a:bodyPr wrap="square" rtlCol="0">
            <a:spAutoFit/>
          </a:bodyPr>
          <a:lstStyle/>
          <a:p>
            <a:pPr algn="ctr"/>
            <a:r>
              <a:rPr lang="en-US" dirty="0" smtClean="0">
                <a:latin typeface="Book Antiqua" pitchFamily="18" charset="0"/>
              </a:rPr>
              <a:t>Design</a:t>
            </a:r>
            <a:r>
              <a:rPr lang="en-US" baseline="0" dirty="0" smtClean="0">
                <a:latin typeface="Book Antiqua" pitchFamily="18" charset="0"/>
              </a:rPr>
              <a:t> Details &amp; Data</a:t>
            </a:r>
            <a:endParaRPr lang="en-US" dirty="0">
              <a:latin typeface="Book Antiqua" pitchFamily="18"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DR_Conclusions_Summary">
    <p:bg>
      <p:bgRef idx="1001">
        <a:schemeClr val="bg1"/>
      </p:bgRef>
    </p:bg>
    <p:spTree>
      <p:nvGrpSpPr>
        <p:cNvPr id="1" name=""/>
        <p:cNvGrpSpPr/>
        <p:nvPr/>
      </p:nvGrpSpPr>
      <p:grpSpPr>
        <a:xfrm>
          <a:off x="0" y="0"/>
          <a:ext cx="0" cy="0"/>
          <a:chOff x="0" y="0"/>
          <a:chExt cx="0" cy="0"/>
        </a:xfrm>
      </p:grpSpPr>
      <p:sp>
        <p:nvSpPr>
          <p:cNvPr id="43" name="Title 42"/>
          <p:cNvSpPr>
            <a:spLocks noGrp="1"/>
          </p:cNvSpPr>
          <p:nvPr>
            <p:ph type="title" hasCustomPrompt="1"/>
          </p:nvPr>
        </p:nvSpPr>
        <p:spPr>
          <a:xfrm>
            <a:off x="492836" y="27296"/>
            <a:ext cx="7302500" cy="576263"/>
          </a:xfrm>
        </p:spPr>
        <p:txBody>
          <a:bodyPr>
            <a:normAutofit/>
          </a:bodyPr>
          <a:lstStyle>
            <a:lvl1pPr>
              <a:defRPr sz="3200" baseline="0">
                <a:solidFill>
                  <a:srgbClr val="600A0A"/>
                </a:solidFill>
                <a:latin typeface="Book Antiqua" pitchFamily="18" charset="0"/>
              </a:defRPr>
            </a:lvl1pPr>
          </a:lstStyle>
          <a:p>
            <a:r>
              <a:rPr lang="en-US" dirty="0" smtClean="0"/>
              <a:t>Insert Title Here</a:t>
            </a:r>
            <a:endParaRPr lang="en-US" dirty="0"/>
          </a:p>
        </p:txBody>
      </p:sp>
      <p:sp>
        <p:nvSpPr>
          <p:cNvPr id="44" name="Text Placeholder 43"/>
          <p:cNvSpPr>
            <a:spLocks noGrp="1"/>
          </p:cNvSpPr>
          <p:nvPr>
            <p:ph type="body" sz="quarter" idx="24" hasCustomPrompt="1"/>
          </p:nvPr>
        </p:nvSpPr>
        <p:spPr>
          <a:xfrm>
            <a:off x="0" y="1719144"/>
            <a:ext cx="8651875" cy="3139459"/>
          </a:xfrm>
        </p:spPr>
        <p:txBody>
          <a:bodyPr>
            <a:normAutofit/>
          </a:bodyPr>
          <a:lstStyle>
            <a:lvl1pPr>
              <a:defRPr sz="1600" b="1" baseline="0">
                <a:latin typeface="Book Antiqua" pitchFamily="18" charset="0"/>
              </a:defRPr>
            </a:lvl1pPr>
            <a:lvl2pPr>
              <a:defRPr sz="1600">
                <a:latin typeface="Book Antiqua" pitchFamily="18" charset="0"/>
              </a:defRPr>
            </a:lvl2pPr>
            <a:lvl3pPr>
              <a:defRPr sz="1600">
                <a:latin typeface="Book Antiqua" pitchFamily="18" charset="0"/>
              </a:defRPr>
            </a:lvl3pPr>
            <a:lvl4pPr>
              <a:defRPr sz="1600">
                <a:latin typeface="Book Antiqua" pitchFamily="18" charset="0"/>
              </a:defRPr>
            </a:lvl4pPr>
            <a:lvl5pPr>
              <a:defRPr sz="1600">
                <a:latin typeface="Book Antiqua" pitchFamily="18" charset="0"/>
              </a:defRPr>
            </a:lvl5pPr>
          </a:lstStyle>
          <a:p>
            <a:pPr lvl="0"/>
            <a:r>
              <a:rPr lang="en-US" dirty="0" smtClean="0"/>
              <a:t>Click to write CONCLUSION(s)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Box 5"/>
          <p:cNvSpPr txBox="1"/>
          <p:nvPr/>
        </p:nvSpPr>
        <p:spPr>
          <a:xfrm>
            <a:off x="1473961" y="627798"/>
            <a:ext cx="5172501" cy="369332"/>
          </a:xfrm>
          <a:prstGeom prst="rect">
            <a:avLst/>
          </a:prstGeom>
          <a:noFill/>
        </p:spPr>
        <p:txBody>
          <a:bodyPr wrap="square" rtlCol="0">
            <a:spAutoFit/>
          </a:bodyPr>
          <a:lstStyle/>
          <a:p>
            <a:pPr algn="ctr"/>
            <a:r>
              <a:rPr lang="en-US" dirty="0" smtClean="0">
                <a:latin typeface="Book Antiqua" pitchFamily="18" charset="0"/>
              </a:rPr>
              <a:t>Conclusion/Summary</a:t>
            </a:r>
            <a:endParaRPr lang="en-US" dirty="0">
              <a:latin typeface="Book Antiqua" pitchFamily="18"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Tree>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w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1219200" y="381000"/>
            <a:ext cx="6279354" cy="533400"/>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lvl="0"/>
            <a:r>
              <a:rPr lang="en-US" dirty="0" smtClean="0"/>
              <a:t>Click to edit Master title style</a:t>
            </a:r>
          </a:p>
        </p:txBody>
      </p:sp>
      <p:sp>
        <p:nvSpPr>
          <p:cNvPr id="9" name="Text Box 21"/>
          <p:cNvSpPr txBox="1">
            <a:spLocks noChangeArrowheads="1"/>
          </p:cNvSpPr>
          <p:nvPr/>
        </p:nvSpPr>
        <p:spPr bwMode="auto">
          <a:xfrm>
            <a:off x="8458200" y="6611938"/>
            <a:ext cx="552450" cy="246177"/>
          </a:xfrm>
          <a:prstGeom prst="rect">
            <a:avLst/>
          </a:prstGeom>
          <a:noFill/>
          <a:ln w="9525">
            <a:noFill/>
            <a:miter lim="800000"/>
            <a:headEnd/>
            <a:tailEnd/>
          </a:ln>
          <a:effectLst/>
        </p:spPr>
        <p:txBody>
          <a:bodyPr lIns="91397" tIns="45698" rIns="91397" bIns="45698">
            <a:spAutoFit/>
          </a:bodyPr>
          <a:lstStyle/>
          <a:p>
            <a:pPr algn="r">
              <a:defRPr/>
            </a:pPr>
            <a:fld id="{BA6F477D-8DC8-4CB3-A93C-D5F97BAC6FE8}" type="slidenum">
              <a:rPr lang="en-US" sz="1000" b="1">
                <a:latin typeface="Times" pitchFamily="-65" charset="0"/>
              </a:rPr>
              <a:pPr algn="r">
                <a:defRPr/>
              </a:pPr>
              <a:t>‹#›</a:t>
            </a:fld>
            <a:endParaRPr lang="en-US" sz="1000" b="1" dirty="0">
              <a:latin typeface="Times" pitchFamily="-65" charset="0"/>
            </a:endParaRPr>
          </a:p>
        </p:txBody>
      </p:sp>
      <p:sp>
        <p:nvSpPr>
          <p:cNvPr id="17" name="Text Placeholder 16"/>
          <p:cNvSpPr>
            <a:spLocks noGrp="1"/>
          </p:cNvSpPr>
          <p:nvPr>
            <p:ph type="body" idx="1"/>
          </p:nvPr>
        </p:nvSpPr>
        <p:spPr>
          <a:xfrm>
            <a:off x="457200" y="1143000"/>
            <a:ext cx="8229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0"/>
            <a:r>
              <a:rPr lang="en-US" dirty="0" smtClean="0"/>
              <a:t>Double space bullets</a:t>
            </a:r>
          </a:p>
        </p:txBody>
      </p:sp>
      <p:sp>
        <p:nvSpPr>
          <p:cNvPr id="13" name="TextBox 12"/>
          <p:cNvSpPr txBox="1"/>
          <p:nvPr/>
        </p:nvSpPr>
        <p:spPr>
          <a:xfrm>
            <a:off x="0" y="6627168"/>
            <a:ext cx="1219200" cy="230832"/>
          </a:xfrm>
          <a:prstGeom prst="rect">
            <a:avLst/>
          </a:prstGeom>
          <a:noFill/>
        </p:spPr>
        <p:txBody>
          <a:bodyPr wrap="square" rtlCol="0">
            <a:spAutoFit/>
          </a:bodyPr>
          <a:lstStyle/>
          <a:p>
            <a:r>
              <a:rPr lang="en-US" sz="900" b="1" dirty="0" smtClean="0"/>
              <a:t>October</a:t>
            </a:r>
            <a:r>
              <a:rPr lang="en-US" sz="900" b="1" baseline="0" dirty="0" smtClean="0"/>
              <a:t> 17,</a:t>
            </a:r>
            <a:r>
              <a:rPr lang="en-US" sz="900" b="1" dirty="0" smtClean="0"/>
              <a:t> 2012</a:t>
            </a:r>
            <a:endParaRPr lang="en-US" sz="900" b="1" dirty="0"/>
          </a:p>
        </p:txBody>
      </p:sp>
      <p:pic>
        <p:nvPicPr>
          <p:cNvPr id="15" name="Picture 7"/>
          <p:cNvPicPr>
            <a:picLocks noChangeAspect="1" noChangeArrowheads="1"/>
          </p:cNvPicPr>
          <p:nvPr/>
        </p:nvPicPr>
        <p:blipFill>
          <a:blip r:embed="rId24" cstate="print"/>
          <a:srcRect/>
          <a:stretch>
            <a:fillRect/>
          </a:stretch>
        </p:blipFill>
        <p:spPr bwMode="auto">
          <a:xfrm>
            <a:off x="7498553" y="0"/>
            <a:ext cx="1645449" cy="533400"/>
          </a:xfrm>
          <a:prstGeom prst="rect">
            <a:avLst/>
          </a:prstGeom>
          <a:noFill/>
          <a:ln w="9525">
            <a:noFill/>
            <a:miter lim="800000"/>
            <a:headEnd/>
            <a:tailEnd/>
          </a:ln>
        </p:spPr>
      </p:pic>
      <p:pic>
        <p:nvPicPr>
          <p:cNvPr id="16" name="Picture 15"/>
          <p:cNvPicPr>
            <a:picLocks noChangeAspect="1"/>
          </p:cNvPicPr>
          <p:nvPr/>
        </p:nvPicPr>
        <p:blipFill>
          <a:blip r:embed="rId25" cstate="print"/>
          <a:stretch>
            <a:fillRect/>
          </a:stretch>
        </p:blipFill>
        <p:spPr>
          <a:xfrm>
            <a:off x="8183880" y="533400"/>
            <a:ext cx="731520" cy="301213"/>
          </a:xfrm>
          <a:prstGeom prst="rect">
            <a:avLst/>
          </a:prstGeom>
        </p:spPr>
      </p:pic>
      <p:grpSp>
        <p:nvGrpSpPr>
          <p:cNvPr id="18" name="Group 17"/>
          <p:cNvGrpSpPr/>
          <p:nvPr/>
        </p:nvGrpSpPr>
        <p:grpSpPr>
          <a:xfrm>
            <a:off x="7391400" y="304800"/>
            <a:ext cx="825500" cy="802648"/>
            <a:chOff x="-31044" y="5562600"/>
            <a:chExt cx="825500" cy="802648"/>
          </a:xfrm>
        </p:grpSpPr>
        <p:sp>
          <p:nvSpPr>
            <p:cNvPr id="19" name="Rectangle 8"/>
            <p:cNvSpPr>
              <a:spLocks noChangeArrowheads="1"/>
            </p:cNvSpPr>
            <p:nvPr/>
          </p:nvSpPr>
          <p:spPr bwMode="auto">
            <a:xfrm>
              <a:off x="-31044" y="6096000"/>
              <a:ext cx="825500" cy="269248"/>
            </a:xfrm>
            <a:prstGeom prst="rect">
              <a:avLst/>
            </a:prstGeom>
            <a:noFill/>
            <a:ln w="12700">
              <a:noFill/>
              <a:miter lim="800000"/>
              <a:headEnd/>
              <a:tailEnd/>
            </a:ln>
          </p:spPr>
          <p:txBody>
            <a:bodyPr lIns="100774" tIns="49502" rIns="100774" bIns="49502">
              <a:spAutoFit/>
            </a:bodyPr>
            <a:lstStyle/>
            <a:p>
              <a:pPr algn="ctr" defTabSz="1018699">
                <a:lnSpc>
                  <a:spcPct val="90000"/>
                </a:lnSpc>
                <a:defRPr/>
              </a:pPr>
              <a:r>
                <a:rPr lang="en-US" sz="1200" b="1" dirty="0" smtClean="0">
                  <a:latin typeface="Times New Roman"/>
                </a:rPr>
                <a:t>GSFC</a:t>
              </a:r>
              <a:endParaRPr lang="en-US" sz="1200" b="1" dirty="0">
                <a:latin typeface="Times New Roman"/>
              </a:endParaRPr>
            </a:p>
          </p:txBody>
        </p:sp>
        <p:pic>
          <p:nvPicPr>
            <p:cNvPr id="20" name="Picture 19"/>
            <p:cNvPicPr>
              <a:picLocks noChangeAspect="1"/>
            </p:cNvPicPr>
            <p:nvPr userDrawn="1"/>
          </p:nvPicPr>
          <p:blipFill>
            <a:blip r:embed="rId26" cstate="print"/>
            <a:stretch>
              <a:fillRect/>
            </a:stretch>
          </p:blipFill>
          <p:spPr>
            <a:xfrm>
              <a:off x="79978" y="5562600"/>
              <a:ext cx="665544" cy="571500"/>
            </a:xfrm>
            <a:prstGeom prst="rect">
              <a:avLst/>
            </a:prstGeom>
          </p:spPr>
        </p:pic>
      </p:grpSp>
      <p:sp>
        <p:nvSpPr>
          <p:cNvPr id="22" name="Text Box 16"/>
          <p:cNvSpPr txBox="1">
            <a:spLocks noChangeArrowheads="1"/>
          </p:cNvSpPr>
          <p:nvPr userDrawn="1"/>
        </p:nvSpPr>
        <p:spPr bwMode="auto">
          <a:xfrm>
            <a:off x="30345" y="125529"/>
            <a:ext cx="1235075" cy="708025"/>
          </a:xfrm>
          <a:prstGeom prst="rect">
            <a:avLst/>
          </a:prstGeom>
          <a:noFill/>
          <a:ln w="9525">
            <a:noFill/>
            <a:miter lim="800000"/>
            <a:headEnd/>
            <a:tailEnd/>
          </a:ln>
          <a:effectLst/>
        </p:spPr>
        <p:txBody>
          <a:bodyPr>
            <a:spAutoFit/>
          </a:bodyPr>
          <a:lstStyle/>
          <a:p>
            <a:pPr eaLnBrk="0" hangingPunct="0">
              <a:spcBef>
                <a:spcPts val="0"/>
              </a:spcBef>
              <a:defRPr/>
            </a:pPr>
            <a:r>
              <a:rPr lang="en-US" sz="2000" i="1" dirty="0">
                <a:latin typeface="Tahoma" pitchFamily="34" charset="0"/>
              </a:rPr>
              <a:t>LWG </a:t>
            </a:r>
          </a:p>
          <a:p>
            <a:pPr eaLnBrk="0" hangingPunct="0">
              <a:spcBef>
                <a:spcPts val="0"/>
              </a:spcBef>
              <a:defRPr/>
            </a:pPr>
            <a:r>
              <a:rPr lang="en-US" sz="2000" i="1" dirty="0" smtClean="0">
                <a:latin typeface="Tahoma" pitchFamily="34" charset="0"/>
              </a:rPr>
              <a:t>Oct 2012</a:t>
            </a:r>
            <a:endParaRPr lang="en-US" sz="2000" i="1" dirty="0">
              <a:latin typeface="Tahoma"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6" r:id="rId3"/>
    <p:sldLayoutId id="2147483657" r:id="rId4"/>
    <p:sldLayoutId id="2147483659" r:id="rId5"/>
    <p:sldLayoutId id="2147483662" r:id="rId6"/>
    <p:sldLayoutId id="2147483663" r:id="rId7"/>
    <p:sldLayoutId id="2147483665" r:id="rId8"/>
    <p:sldLayoutId id="2147483666" r:id="rId9"/>
    <p:sldLayoutId id="2147483668" r:id="rId10"/>
    <p:sldLayoutId id="2147483669" r:id="rId11"/>
    <p:sldLayoutId id="2147483670" r:id="rId12"/>
    <p:sldLayoutId id="2147483671" r:id="rId13"/>
    <p:sldLayoutId id="2147483672" r:id="rId14"/>
    <p:sldLayoutId id="2147483700" r:id="rId15"/>
    <p:sldLayoutId id="2147483719" r:id="rId16"/>
    <p:sldLayoutId id="2147483720" r:id="rId17"/>
    <p:sldLayoutId id="2147483721" r:id="rId18"/>
    <p:sldLayoutId id="2147483746" r:id="rId19"/>
    <p:sldLayoutId id="2147483747" r:id="rId20"/>
    <p:sldLayoutId id="2147483757" r:id="rId21"/>
    <p:sldLayoutId id="2147483758" r:id="rId22"/>
  </p:sldLayoutIdLst>
  <p:hf sldNum="0" hdr="0"/>
  <p:txStyles>
    <p:titleStyle>
      <a:lvl1pPr algn="ctr" defTabSz="914400" rtl="0" eaLnBrk="1" latinLnBrk="0" hangingPunct="1">
        <a:spcBef>
          <a:spcPct val="0"/>
        </a:spcBef>
        <a:buNone/>
        <a:defRPr lang="en-US" sz="2800" b="1"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2.wmf"/><Relationship Id="rId4" Type="http://schemas.openxmlformats.org/officeDocument/2006/relationships/image" Target="../media/image51.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3" Type="http://schemas.openxmlformats.org/officeDocument/2006/relationships/image" Target="../media/image13.emf"/><Relationship Id="rId7" Type="http://schemas.openxmlformats.org/officeDocument/2006/relationships/image" Target="../media/image17.emf"/><Relationship Id="rId12" Type="http://schemas.openxmlformats.org/officeDocument/2006/relationships/image" Target="../media/image22.emf"/><Relationship Id="rId17" Type="http://schemas.openxmlformats.org/officeDocument/2006/relationships/image" Target="../media/image27.emf"/><Relationship Id="rId2" Type="http://schemas.openxmlformats.org/officeDocument/2006/relationships/notesSlide" Target="../notesSlides/notesSlide2.xml"/><Relationship Id="rId16" Type="http://schemas.openxmlformats.org/officeDocument/2006/relationships/image" Target="../media/image26.emf"/><Relationship Id="rId1" Type="http://schemas.openxmlformats.org/officeDocument/2006/relationships/slideLayout" Target="../slideLayouts/slideLayout21.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5" Type="http://schemas.openxmlformats.org/officeDocument/2006/relationships/image" Target="../media/image2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 name="Title 1"/>
          <p:cNvSpPr txBox="1">
            <a:spLocks/>
          </p:cNvSpPr>
          <p:nvPr/>
        </p:nvSpPr>
        <p:spPr bwMode="auto">
          <a:xfrm>
            <a:off x="381000" y="405468"/>
            <a:ext cx="8305800" cy="6019800"/>
          </a:xfrm>
          <a:prstGeom prst="rect">
            <a:avLst/>
          </a:prstGeom>
          <a:noFill/>
          <a:ln w="9525">
            <a:noFill/>
            <a:miter lim="800000"/>
            <a:headEnd/>
            <a:tailEnd/>
          </a:ln>
        </p:spPr>
        <p:txBody>
          <a:bodyPr lIns="91397" tIns="45698" rIns="91397" bIns="45698"/>
          <a:lstStyle/>
          <a:p>
            <a:pPr algn="ctr">
              <a:spcBef>
                <a:spcPts val="600"/>
              </a:spcBef>
              <a:spcAft>
                <a:spcPts val="600"/>
              </a:spcAft>
              <a:defRPr/>
            </a:pPr>
            <a:r>
              <a:rPr lang="en-US" sz="2400" b="1" dirty="0" smtClean="0"/>
              <a:t> </a:t>
            </a:r>
            <a:endParaRPr lang="en-US" sz="2000" b="1" kern="0" dirty="0" smtClean="0">
              <a:solidFill>
                <a:srgbClr val="0070C0"/>
              </a:solidFill>
              <a:effectLst>
                <a:outerShdw blurRad="38100" dist="38100" dir="2700000" algn="tl">
                  <a:srgbClr val="000000"/>
                </a:outerShdw>
              </a:effectLst>
              <a:latin typeface="+mj-lt"/>
              <a:ea typeface="ＭＳ Ｐゴシック" pitchFamily="-110" charset="-128"/>
              <a:cs typeface="+mj-cs"/>
            </a:endParaRPr>
          </a:p>
          <a:p>
            <a:pPr algn="ctr">
              <a:spcBef>
                <a:spcPts val="600"/>
              </a:spcBef>
              <a:spcAft>
                <a:spcPts val="600"/>
              </a:spcAft>
              <a:defRPr/>
            </a:pPr>
            <a:endParaRPr lang="en-US" sz="2000" b="1" kern="0" dirty="0" smtClean="0">
              <a:solidFill>
                <a:srgbClr val="0070C0"/>
              </a:solidFill>
              <a:effectLst>
                <a:outerShdw blurRad="38100" dist="38100" dir="2700000" algn="tl">
                  <a:srgbClr val="000000"/>
                </a:outerShdw>
              </a:effectLst>
              <a:latin typeface="+mj-lt"/>
              <a:ea typeface="ＭＳ Ｐゴシック" pitchFamily="-110" charset="-128"/>
              <a:cs typeface="+mj-cs"/>
            </a:endParaRPr>
          </a:p>
          <a:p>
            <a:pPr algn="ctr">
              <a:spcBef>
                <a:spcPts val="600"/>
              </a:spcBef>
              <a:spcAft>
                <a:spcPts val="600"/>
              </a:spcAft>
              <a:defRPr/>
            </a:pPr>
            <a:endParaRPr lang="en-US" sz="2000" b="1" kern="0" dirty="0" smtClean="0">
              <a:solidFill>
                <a:srgbClr val="0070C0"/>
              </a:solidFill>
              <a:effectLst>
                <a:outerShdw blurRad="38100" dist="38100" dir="2700000" algn="tl">
                  <a:srgbClr val="000000"/>
                </a:outerShdw>
              </a:effectLst>
              <a:latin typeface="+mj-lt"/>
              <a:ea typeface="ＭＳ Ｐゴシック" pitchFamily="-110" charset="-128"/>
              <a:cs typeface="+mj-cs"/>
            </a:endParaRPr>
          </a:p>
          <a:p>
            <a:pPr algn="ctr">
              <a:spcBef>
                <a:spcPts val="600"/>
              </a:spcBef>
              <a:spcAft>
                <a:spcPts val="600"/>
              </a:spcAft>
              <a:defRPr/>
            </a:pPr>
            <a:endParaRPr lang="en-US" sz="2000" b="1" kern="0" dirty="0" smtClean="0">
              <a:solidFill>
                <a:srgbClr val="0070C0"/>
              </a:solidFill>
              <a:effectLst>
                <a:outerShdw blurRad="38100" dist="38100" dir="2700000" algn="tl">
                  <a:srgbClr val="000000"/>
                </a:outerShdw>
              </a:effectLst>
              <a:latin typeface="+mj-lt"/>
              <a:ea typeface="ＭＳ Ｐゴシック" pitchFamily="-110" charset="-128"/>
              <a:cs typeface="+mj-cs"/>
            </a:endParaRPr>
          </a:p>
        </p:txBody>
      </p:sp>
      <p:cxnSp>
        <p:nvCxnSpPr>
          <p:cNvPr id="17" name="Straight Connector 16"/>
          <p:cNvCxnSpPr/>
          <p:nvPr/>
        </p:nvCxnSpPr>
        <p:spPr>
          <a:xfrm>
            <a:off x="685800" y="6553200"/>
            <a:ext cx="800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76400" y="304800"/>
            <a:ext cx="5486400"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Title 31"/>
          <p:cNvSpPr>
            <a:spLocks noGrp="1"/>
          </p:cNvSpPr>
          <p:nvPr>
            <p:ph type="title"/>
          </p:nvPr>
        </p:nvSpPr>
        <p:spPr>
          <a:xfrm>
            <a:off x="685800" y="1260445"/>
            <a:ext cx="7696200" cy="1981200"/>
          </a:xfrm>
        </p:spPr>
        <p:txBody>
          <a:bodyPr/>
          <a:lstStyle/>
          <a:p>
            <a:r>
              <a:rPr lang="en-US" sz="3200" kern="0" dirty="0" smtClean="0">
                <a:solidFill>
                  <a:srgbClr val="0070C0"/>
                </a:solidFill>
                <a:effectLst>
                  <a:outerShdw blurRad="38100" dist="38100" dir="2700000" algn="tl">
                    <a:srgbClr val="000000"/>
                  </a:outerShdw>
                </a:effectLst>
                <a:ea typeface="ＭＳ Ｐゴシック" pitchFamily="-110" charset="-128"/>
              </a:rPr>
              <a:t>Space Qualification of the ICESat-2 Laser Transmitters</a:t>
            </a:r>
            <a:endParaRPr lang="en-US" sz="3200" dirty="0"/>
          </a:p>
        </p:txBody>
      </p:sp>
      <p:sp>
        <p:nvSpPr>
          <p:cNvPr id="34" name="Rectangle 33"/>
          <p:cNvSpPr/>
          <p:nvPr/>
        </p:nvSpPr>
        <p:spPr>
          <a:xfrm>
            <a:off x="2324100" y="3584895"/>
            <a:ext cx="4572000" cy="954107"/>
          </a:xfrm>
          <a:prstGeom prst="rect">
            <a:avLst/>
          </a:prstGeom>
        </p:spPr>
        <p:txBody>
          <a:bodyPr wrap="square">
            <a:spAutoFit/>
          </a:bodyPr>
          <a:lstStyle/>
          <a:p>
            <a:pPr algn="ctr">
              <a:spcBef>
                <a:spcPts val="600"/>
              </a:spcBef>
              <a:spcAft>
                <a:spcPts val="600"/>
              </a:spcAft>
              <a:defRPr/>
            </a:pPr>
            <a:r>
              <a:rPr lang="en-US" sz="2800" b="1" kern="0" dirty="0" smtClean="0">
                <a:solidFill>
                  <a:srgbClr val="C00000"/>
                </a:solidFill>
                <a:effectLst>
                  <a:outerShdw blurRad="38100" dist="38100" dir="2700000" algn="tl">
                    <a:srgbClr val="000000"/>
                  </a:outerShdw>
                </a:effectLst>
                <a:ea typeface="ＭＳ Ｐゴシック" pitchFamily="-110" charset="-128"/>
              </a:rPr>
              <a:t>Fibertek, GSFC, and LGS Team</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33500"/>
            <a:ext cx="7696200" cy="533400"/>
          </a:xfrm>
        </p:spPr>
        <p:txBody>
          <a:bodyPr/>
          <a:lstStyle/>
          <a:p>
            <a:r>
              <a:rPr lang="en-US" sz="3200" dirty="0" smtClean="0"/>
              <a:t>Flight Optical Design &amp; Analysis</a:t>
            </a:r>
            <a:r>
              <a:rPr lang="en-US" dirty="0" smtClean="0"/>
              <a:t/>
            </a:r>
            <a:br>
              <a:rPr lang="en-US" dirty="0" smtClean="0"/>
            </a:br>
            <a:endParaRPr lang="en-US" dirty="0"/>
          </a:p>
        </p:txBody>
      </p:sp>
      <p:pic>
        <p:nvPicPr>
          <p:cNvPr id="6" name="Picture 2" descr="Z:\558_ICESat_2\Laser Engineering\2012_03_19_ICESat-2 EDU-3 Troubleshooting Plan_Procedure\PWO_EDU3_TS_70000397_9.1-9.21\2012_07_16_EDU 3 Optics Side Inspection\IMG_1454.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6598" b="12500"/>
          <a:stretch/>
        </p:blipFill>
        <p:spPr bwMode="auto">
          <a:xfrm>
            <a:off x="1828800" y="1981200"/>
            <a:ext cx="5638800" cy="342145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54781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10,000 ft. Laser System Overview</a:t>
            </a:r>
            <a:endParaRPr lang="en-US" dirty="0"/>
          </a:p>
        </p:txBody>
      </p:sp>
      <p:sp>
        <p:nvSpPr>
          <p:cNvPr id="4" name="Content Placeholder 3"/>
          <p:cNvSpPr>
            <a:spLocks noGrp="1"/>
          </p:cNvSpPr>
          <p:nvPr>
            <p:ph idx="1"/>
          </p:nvPr>
        </p:nvSpPr>
        <p:spPr/>
        <p:txBody>
          <a:bodyPr>
            <a:normAutofit fontScale="85000" lnSpcReduction="20000"/>
          </a:bodyPr>
          <a:lstStyle/>
          <a:p>
            <a:r>
              <a:rPr lang="en-US" dirty="0"/>
              <a:t>MOPA Architecture (Master Oscillator – Power Amplifier</a:t>
            </a:r>
            <a:r>
              <a:rPr lang="en-US" dirty="0" smtClean="0"/>
              <a:t>)</a:t>
            </a:r>
          </a:p>
          <a:p>
            <a:pPr lvl="1"/>
            <a:r>
              <a:rPr lang="en-US" dirty="0" smtClean="0"/>
              <a:t>Nd:YVO</a:t>
            </a:r>
            <a:r>
              <a:rPr lang="en-US" baseline="-25000" dirty="0" smtClean="0"/>
              <a:t>4</a:t>
            </a:r>
            <a:r>
              <a:rPr lang="en-US" dirty="0" smtClean="0"/>
              <a:t> </a:t>
            </a:r>
            <a:r>
              <a:rPr lang="en-US" dirty="0"/>
              <a:t>gain media</a:t>
            </a:r>
          </a:p>
          <a:p>
            <a:pPr lvl="1"/>
            <a:r>
              <a:rPr lang="en-US" dirty="0" smtClean="0"/>
              <a:t>All </a:t>
            </a:r>
            <a:r>
              <a:rPr lang="en-US" dirty="0"/>
              <a:t>gain stages are end-pumped</a:t>
            </a:r>
          </a:p>
          <a:p>
            <a:pPr lvl="1"/>
            <a:r>
              <a:rPr lang="en-US" dirty="0" smtClean="0"/>
              <a:t>Diode </a:t>
            </a:r>
            <a:r>
              <a:rPr lang="en-US" dirty="0"/>
              <a:t>pumps are 200 µm fiber coupled modules</a:t>
            </a:r>
          </a:p>
          <a:p>
            <a:r>
              <a:rPr lang="en-US" dirty="0" smtClean="0"/>
              <a:t>Oscillator</a:t>
            </a:r>
          </a:p>
          <a:p>
            <a:pPr lvl="1"/>
            <a:r>
              <a:rPr lang="en-US" dirty="0" smtClean="0"/>
              <a:t>Bent </a:t>
            </a:r>
            <a:r>
              <a:rPr lang="en-US" dirty="0"/>
              <a:t>linear </a:t>
            </a:r>
            <a:r>
              <a:rPr lang="en-US" dirty="0" smtClean="0"/>
              <a:t>cavity</a:t>
            </a:r>
          </a:p>
          <a:p>
            <a:pPr lvl="1"/>
            <a:r>
              <a:rPr lang="en-US" dirty="0" smtClean="0"/>
              <a:t> </a:t>
            </a:r>
            <a:r>
              <a:rPr lang="en-US" dirty="0"/>
              <a:t>Volume Bragg Grating (VBG) output coupler – wavelength </a:t>
            </a:r>
            <a:r>
              <a:rPr lang="en-US" dirty="0" smtClean="0"/>
              <a:t>control</a:t>
            </a:r>
          </a:p>
          <a:p>
            <a:pPr lvl="1"/>
            <a:r>
              <a:rPr lang="en-US" dirty="0" smtClean="0"/>
              <a:t>Active </a:t>
            </a:r>
            <a:r>
              <a:rPr lang="en-US" dirty="0"/>
              <a:t>(RTP) </a:t>
            </a:r>
            <a:r>
              <a:rPr lang="en-US" dirty="0" smtClean="0"/>
              <a:t>Q-switch</a:t>
            </a:r>
          </a:p>
          <a:p>
            <a:r>
              <a:rPr lang="en-US" dirty="0" smtClean="0"/>
              <a:t>Pre-amplifier </a:t>
            </a:r>
            <a:r>
              <a:rPr lang="en-US" dirty="0"/>
              <a:t>and </a:t>
            </a:r>
            <a:r>
              <a:rPr lang="en-US" dirty="0" smtClean="0"/>
              <a:t>dual power amplifier stages</a:t>
            </a:r>
          </a:p>
          <a:p>
            <a:pPr lvl="1"/>
            <a:r>
              <a:rPr lang="en-US" dirty="0" smtClean="0"/>
              <a:t>Single-pass slabs with undoped end caps </a:t>
            </a:r>
          </a:p>
          <a:p>
            <a:r>
              <a:rPr lang="en-US" dirty="0" smtClean="0"/>
              <a:t>Frequency Doubler</a:t>
            </a:r>
          </a:p>
          <a:p>
            <a:pPr lvl="1"/>
            <a:r>
              <a:rPr lang="en-US" dirty="0" smtClean="0"/>
              <a:t>LBO </a:t>
            </a:r>
            <a:r>
              <a:rPr lang="en-US" dirty="0"/>
              <a:t>(Lithium triborate – </a:t>
            </a:r>
            <a:r>
              <a:rPr lang="en-US" dirty="0" smtClean="0"/>
              <a:t>LiB</a:t>
            </a:r>
            <a:r>
              <a:rPr lang="en-US" baseline="-25000" dirty="0" smtClean="0"/>
              <a:t>3</a:t>
            </a:r>
            <a:r>
              <a:rPr lang="en-US" dirty="0" smtClean="0"/>
              <a:t>O</a:t>
            </a:r>
            <a:r>
              <a:rPr lang="en-US" baseline="-25000" dirty="0" smtClean="0"/>
              <a:t>5</a:t>
            </a:r>
            <a:r>
              <a:rPr lang="en-US" dirty="0" smtClean="0"/>
              <a:t>)</a:t>
            </a:r>
          </a:p>
          <a:p>
            <a:pPr lvl="1"/>
            <a:r>
              <a:rPr lang="en-US" dirty="0" smtClean="0"/>
              <a:t>Critically phased matched 3 </a:t>
            </a:r>
            <a:r>
              <a:rPr lang="en-US" dirty="0"/>
              <a:t>cm </a:t>
            </a:r>
            <a:r>
              <a:rPr lang="en-US" dirty="0" smtClean="0"/>
              <a:t>crystal</a:t>
            </a:r>
          </a:p>
          <a:p>
            <a:r>
              <a:rPr lang="en-US" dirty="0" smtClean="0"/>
              <a:t>~14X </a:t>
            </a:r>
            <a:r>
              <a:rPr lang="en-US" dirty="0"/>
              <a:t>beam expander and external half-waveplate  and wedge prisms for polarization control and beam steering will be added for flight</a:t>
            </a:r>
          </a:p>
          <a:p>
            <a:endParaRPr lang="en-US" dirty="0"/>
          </a:p>
        </p:txBody>
      </p:sp>
    </p:spTree>
    <p:extLst>
      <p:ext uri="{BB962C8B-B14F-4D97-AF65-F5344CB8AC3E}">
        <p14:creationId xmlns="" xmlns:p14="http://schemas.microsoft.com/office/powerpoint/2010/main" val="794358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7696200" cy="533400"/>
          </a:xfrm>
        </p:spPr>
        <p:txBody>
          <a:bodyPr/>
          <a:lstStyle/>
          <a:p>
            <a:r>
              <a:rPr lang="en-US" dirty="0" smtClean="0"/>
              <a:t>MOPA + SHG Power Scaling &amp; Efficiencies</a:t>
            </a:r>
            <a:endParaRPr lang="en-US" dirty="0"/>
          </a:p>
        </p:txBody>
      </p:sp>
      <p:sp>
        <p:nvSpPr>
          <p:cNvPr id="5" name="Content Placeholder 4"/>
          <p:cNvSpPr>
            <a:spLocks noGrp="1"/>
          </p:cNvSpPr>
          <p:nvPr>
            <p:ph idx="1"/>
          </p:nvPr>
        </p:nvSpPr>
        <p:spPr>
          <a:xfrm>
            <a:off x="804886" y="5170392"/>
            <a:ext cx="7315200" cy="1066800"/>
          </a:xfrm>
        </p:spPr>
        <p:txBody>
          <a:bodyPr>
            <a:normAutofit fontScale="62500" lnSpcReduction="20000"/>
          </a:bodyPr>
          <a:lstStyle/>
          <a:p>
            <a:r>
              <a:rPr lang="en-US" dirty="0" smtClean="0"/>
              <a:t>Optical to Optical (O-O) efficiency is defined as the ratio of extracted power to pump power</a:t>
            </a:r>
          </a:p>
          <a:p>
            <a:r>
              <a:rPr lang="en-US" dirty="0" smtClean="0"/>
              <a:t>Optical efficiency to 532 nm is 25%, which supports the 532 nm wall plug efficiency requirement of &gt; 5%</a:t>
            </a:r>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677" t="13579" r="11089" b="13794"/>
          <a:stretch/>
        </p:blipFill>
        <p:spPr bwMode="auto">
          <a:xfrm>
            <a:off x="423886" y="1100003"/>
            <a:ext cx="8077200" cy="4048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552649" y="4038600"/>
            <a:ext cx="1526380" cy="584775"/>
          </a:xfrm>
          <a:prstGeom prst="rect">
            <a:avLst/>
          </a:prstGeom>
          <a:noFill/>
        </p:spPr>
        <p:txBody>
          <a:bodyPr wrap="none" rtlCol="0">
            <a:spAutoFit/>
          </a:bodyPr>
          <a:lstStyle/>
          <a:p>
            <a:r>
              <a:rPr lang="en-US" sz="1600" dirty="0" smtClean="0">
                <a:solidFill>
                  <a:prstClr val="black"/>
                </a:solidFill>
              </a:rPr>
              <a:t>0.19 </a:t>
            </a:r>
            <a:r>
              <a:rPr lang="en-US" sz="1600" dirty="0">
                <a:solidFill>
                  <a:prstClr val="black"/>
                </a:solidFill>
              </a:rPr>
              <a:t>mJ @ 1 µm</a:t>
            </a:r>
          </a:p>
          <a:p>
            <a:r>
              <a:rPr lang="en-US" sz="1600" dirty="0">
                <a:solidFill>
                  <a:prstClr val="black"/>
                </a:solidFill>
              </a:rPr>
              <a:t>O-O: </a:t>
            </a:r>
            <a:r>
              <a:rPr lang="en-US" sz="1600" dirty="0" smtClean="0">
                <a:solidFill>
                  <a:prstClr val="black"/>
                </a:solidFill>
              </a:rPr>
              <a:t>31%</a:t>
            </a:r>
            <a:endParaRPr lang="en-US" sz="1600" dirty="0">
              <a:solidFill>
                <a:prstClr val="black"/>
              </a:solidFill>
            </a:endParaRPr>
          </a:p>
        </p:txBody>
      </p:sp>
      <p:sp>
        <p:nvSpPr>
          <p:cNvPr id="9" name="TextBox 8"/>
          <p:cNvSpPr txBox="1"/>
          <p:nvPr/>
        </p:nvSpPr>
        <p:spPr>
          <a:xfrm>
            <a:off x="1746380" y="2617666"/>
            <a:ext cx="1526380" cy="584775"/>
          </a:xfrm>
          <a:prstGeom prst="rect">
            <a:avLst/>
          </a:prstGeom>
          <a:noFill/>
        </p:spPr>
        <p:txBody>
          <a:bodyPr wrap="none" rtlCol="0">
            <a:spAutoFit/>
          </a:bodyPr>
          <a:lstStyle/>
          <a:p>
            <a:r>
              <a:rPr lang="en-US" sz="1600" dirty="0" smtClean="0">
                <a:solidFill>
                  <a:prstClr val="black"/>
                </a:solidFill>
              </a:rPr>
              <a:t>0.62 </a:t>
            </a:r>
            <a:r>
              <a:rPr lang="en-US" sz="1600" dirty="0">
                <a:solidFill>
                  <a:prstClr val="black"/>
                </a:solidFill>
              </a:rPr>
              <a:t>mJ @ 1 µm</a:t>
            </a:r>
          </a:p>
          <a:p>
            <a:r>
              <a:rPr lang="en-US" sz="1600" dirty="0">
                <a:solidFill>
                  <a:prstClr val="black"/>
                </a:solidFill>
              </a:rPr>
              <a:t>O-O: </a:t>
            </a:r>
            <a:r>
              <a:rPr lang="en-US" sz="1600" dirty="0" smtClean="0">
                <a:solidFill>
                  <a:prstClr val="black"/>
                </a:solidFill>
              </a:rPr>
              <a:t>31%</a:t>
            </a:r>
            <a:endParaRPr lang="en-US" sz="1600" dirty="0">
              <a:solidFill>
                <a:prstClr val="black"/>
              </a:solidFill>
            </a:endParaRPr>
          </a:p>
        </p:txBody>
      </p:sp>
      <p:sp>
        <p:nvSpPr>
          <p:cNvPr id="10" name="TextBox 9"/>
          <p:cNvSpPr txBox="1"/>
          <p:nvPr/>
        </p:nvSpPr>
        <p:spPr>
          <a:xfrm>
            <a:off x="4191000" y="1028125"/>
            <a:ext cx="1422184" cy="584775"/>
          </a:xfrm>
          <a:prstGeom prst="rect">
            <a:avLst/>
          </a:prstGeom>
          <a:noFill/>
        </p:spPr>
        <p:txBody>
          <a:bodyPr wrap="none" rtlCol="0">
            <a:spAutoFit/>
          </a:bodyPr>
          <a:lstStyle/>
          <a:p>
            <a:r>
              <a:rPr lang="en-US" sz="1600" dirty="0" smtClean="0">
                <a:solidFill>
                  <a:prstClr val="black"/>
                </a:solidFill>
              </a:rPr>
              <a:t>1.7 </a:t>
            </a:r>
            <a:r>
              <a:rPr lang="en-US" sz="1600" dirty="0">
                <a:solidFill>
                  <a:prstClr val="black"/>
                </a:solidFill>
              </a:rPr>
              <a:t>mJ @ 1 µm</a:t>
            </a:r>
          </a:p>
          <a:p>
            <a:r>
              <a:rPr lang="en-US" sz="1600" dirty="0">
                <a:solidFill>
                  <a:prstClr val="black"/>
                </a:solidFill>
              </a:rPr>
              <a:t>O-O: </a:t>
            </a:r>
            <a:r>
              <a:rPr lang="en-US" sz="1600" dirty="0" smtClean="0">
                <a:solidFill>
                  <a:prstClr val="black"/>
                </a:solidFill>
              </a:rPr>
              <a:t>44%</a:t>
            </a:r>
            <a:endParaRPr lang="en-US" sz="1600" dirty="0">
              <a:solidFill>
                <a:prstClr val="black"/>
              </a:solidFill>
            </a:endParaRPr>
          </a:p>
        </p:txBody>
      </p:sp>
      <p:sp>
        <p:nvSpPr>
          <p:cNvPr id="11" name="TextBox 10"/>
          <p:cNvSpPr txBox="1"/>
          <p:nvPr/>
        </p:nvSpPr>
        <p:spPr>
          <a:xfrm>
            <a:off x="6707400" y="1905000"/>
            <a:ext cx="1625766" cy="584775"/>
          </a:xfrm>
          <a:prstGeom prst="rect">
            <a:avLst/>
          </a:prstGeom>
          <a:noFill/>
        </p:spPr>
        <p:txBody>
          <a:bodyPr wrap="none" rtlCol="0">
            <a:spAutoFit/>
          </a:bodyPr>
          <a:lstStyle/>
          <a:p>
            <a:r>
              <a:rPr lang="en-US" sz="1600" dirty="0" smtClean="0">
                <a:solidFill>
                  <a:prstClr val="black"/>
                </a:solidFill>
              </a:rPr>
              <a:t>1.1 </a:t>
            </a:r>
            <a:r>
              <a:rPr lang="en-US" sz="1600" dirty="0">
                <a:solidFill>
                  <a:prstClr val="black"/>
                </a:solidFill>
              </a:rPr>
              <a:t>mJ @ 532 nm</a:t>
            </a:r>
          </a:p>
          <a:p>
            <a:r>
              <a:rPr lang="en-US" sz="1600" dirty="0">
                <a:solidFill>
                  <a:prstClr val="black"/>
                </a:solidFill>
              </a:rPr>
              <a:t>O-O: </a:t>
            </a:r>
            <a:r>
              <a:rPr lang="en-US" sz="1600" dirty="0" smtClean="0">
                <a:solidFill>
                  <a:prstClr val="black"/>
                </a:solidFill>
              </a:rPr>
              <a:t>65</a:t>
            </a:r>
            <a:r>
              <a:rPr lang="en-US" sz="1600" dirty="0">
                <a:solidFill>
                  <a:prstClr val="black"/>
                </a:solidFill>
              </a:rPr>
              <a:t>%</a:t>
            </a:r>
          </a:p>
        </p:txBody>
      </p:sp>
      <p:sp>
        <p:nvSpPr>
          <p:cNvPr id="12" name="TextBox 11"/>
          <p:cNvSpPr txBox="1"/>
          <p:nvPr/>
        </p:nvSpPr>
        <p:spPr>
          <a:xfrm>
            <a:off x="1033486" y="6172200"/>
            <a:ext cx="7043714" cy="400110"/>
          </a:xfrm>
          <a:prstGeom prst="rect">
            <a:avLst/>
          </a:prstGeom>
          <a:solidFill>
            <a:srgbClr val="C6D9F1"/>
          </a:solidFill>
          <a:ln>
            <a:solidFill>
              <a:srgbClr val="000000"/>
            </a:solidFill>
          </a:ln>
        </p:spPr>
        <p:txBody>
          <a:bodyPr wrap="square" rtlCol="0">
            <a:spAutoFit/>
          </a:bodyPr>
          <a:lstStyle/>
          <a:p>
            <a:pPr algn="ctr"/>
            <a:r>
              <a:rPr lang="en-US" sz="2000" dirty="0">
                <a:solidFill>
                  <a:prstClr val="black"/>
                </a:solidFill>
              </a:rPr>
              <a:t>BB MOPA #2 prototype exceeds all required </a:t>
            </a:r>
            <a:r>
              <a:rPr lang="en-US" sz="2000" dirty="0" smtClean="0">
                <a:solidFill>
                  <a:prstClr val="black"/>
                </a:solidFill>
              </a:rPr>
              <a:t>O-O efficiencies</a:t>
            </a:r>
            <a:endParaRPr lang="en-US" sz="2000" dirty="0">
              <a:solidFill>
                <a:prstClr val="black"/>
              </a:solidFill>
            </a:endParaRPr>
          </a:p>
        </p:txBody>
      </p:sp>
    </p:spTree>
    <p:extLst>
      <p:ext uri="{BB962C8B-B14F-4D97-AF65-F5344CB8AC3E}">
        <p14:creationId xmlns="" xmlns:p14="http://schemas.microsoft.com/office/powerpoint/2010/main" val="4982254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696200" cy="838200"/>
          </a:xfrm>
        </p:spPr>
        <p:txBody>
          <a:bodyPr/>
          <a:lstStyle/>
          <a:p>
            <a:r>
              <a:rPr lang="en-US" sz="3200" dirty="0" smtClean="0"/>
              <a:t>Short Pulse Oscillator: Linewidth &amp; Wavelength Tuning </a:t>
            </a:r>
            <a:endParaRPr lang="en-US" sz="3200" dirty="0"/>
          </a:p>
        </p:txBody>
      </p:sp>
      <p:sp>
        <p:nvSpPr>
          <p:cNvPr id="3" name="Content Placeholder 2"/>
          <p:cNvSpPr>
            <a:spLocks noGrp="1"/>
          </p:cNvSpPr>
          <p:nvPr>
            <p:ph idx="1"/>
          </p:nvPr>
        </p:nvSpPr>
        <p:spPr>
          <a:xfrm>
            <a:off x="-1" y="1143000"/>
            <a:ext cx="4687411" cy="5410200"/>
          </a:xfrm>
        </p:spPr>
        <p:txBody>
          <a:bodyPr>
            <a:normAutofit fontScale="70000" lnSpcReduction="20000"/>
          </a:bodyPr>
          <a:lstStyle/>
          <a:p>
            <a:r>
              <a:rPr lang="en-US" dirty="0"/>
              <a:t>VBG wavelength specification </a:t>
            </a:r>
            <a:r>
              <a:rPr lang="en-US" dirty="0" smtClean="0"/>
              <a:t>(Air)</a:t>
            </a:r>
            <a:endParaRPr lang="en-US" dirty="0"/>
          </a:p>
          <a:p>
            <a:pPr lvl="1"/>
            <a:r>
              <a:rPr lang="en-US" dirty="0"/>
              <a:t>1063.92 ± 0.120 nm @ 22°C</a:t>
            </a:r>
          </a:p>
          <a:p>
            <a:pPr lvl="1"/>
            <a:r>
              <a:rPr lang="en-US" dirty="0"/>
              <a:t>Between 1063.80 nm and 1064.04 nm @ </a:t>
            </a:r>
            <a:r>
              <a:rPr lang="en-US" dirty="0" smtClean="0"/>
              <a:t>22°C</a:t>
            </a:r>
          </a:p>
          <a:p>
            <a:pPr lvl="1"/>
            <a:r>
              <a:rPr lang="en-US" dirty="0" smtClean="0"/>
              <a:t>Tuning </a:t>
            </a:r>
            <a:r>
              <a:rPr lang="en-US" dirty="0"/>
              <a:t>rate 10-15 pm/°C</a:t>
            </a:r>
          </a:p>
          <a:p>
            <a:endParaRPr lang="en-US" dirty="0"/>
          </a:p>
          <a:p>
            <a:r>
              <a:rPr lang="en-US" dirty="0"/>
              <a:t>Target </a:t>
            </a:r>
            <a:r>
              <a:rPr lang="en-US" dirty="0" smtClean="0"/>
              <a:t>oscillator wavelength (Air) 1064.25 nm  and 532.125 nm</a:t>
            </a:r>
            <a:endParaRPr lang="en-US" dirty="0"/>
          </a:p>
          <a:p>
            <a:pPr lvl="1"/>
            <a:r>
              <a:rPr lang="en-US" dirty="0" smtClean="0"/>
              <a:t>VBG operating </a:t>
            </a:r>
            <a:r>
              <a:rPr lang="en-US" dirty="0"/>
              <a:t>temperature of </a:t>
            </a:r>
            <a:r>
              <a:rPr lang="en-US" dirty="0" smtClean="0"/>
              <a:t>36°C </a:t>
            </a:r>
            <a:r>
              <a:rPr lang="en-US" dirty="0"/>
              <a:t>to </a:t>
            </a:r>
            <a:r>
              <a:rPr lang="en-US" dirty="0" smtClean="0"/>
              <a:t>75°C</a:t>
            </a:r>
          </a:p>
          <a:p>
            <a:pPr lvl="1"/>
            <a:endParaRPr lang="en-US" dirty="0"/>
          </a:p>
          <a:p>
            <a:r>
              <a:rPr lang="en-US" dirty="0" smtClean="0"/>
              <a:t>Typical 532 nm linewidths are &lt; .010 nm</a:t>
            </a:r>
          </a:p>
          <a:p>
            <a:pPr lvl="1"/>
            <a:r>
              <a:rPr lang="en-US" dirty="0" smtClean="0"/>
              <a:t>&gt; 95 % transmission through the etalon assuming perfect laser / etalon overlap</a:t>
            </a:r>
          </a:p>
          <a:p>
            <a:pPr lvl="1"/>
            <a:r>
              <a:rPr lang="en-US" dirty="0" smtClean="0"/>
              <a:t>&gt; 85 % transmission with a 16 pm laser / etalon mismatch using worst case experimental spectral data</a:t>
            </a:r>
          </a:p>
          <a:p>
            <a:endParaRPr lang="en-US" dirty="0"/>
          </a:p>
          <a:p>
            <a:r>
              <a:rPr lang="en-US" dirty="0" smtClean="0"/>
              <a:t>Oscillator must tune over a 50 pm range with </a:t>
            </a:r>
            <a:r>
              <a:rPr lang="en-US" dirty="0" smtClean="0">
                <a:sym typeface="Symbol"/>
              </a:rPr>
              <a:t> 2.5 pm steps</a:t>
            </a:r>
            <a:endParaRPr lang="en-US" dirty="0"/>
          </a:p>
          <a:p>
            <a:endParaRPr lang="en-US" dirty="0"/>
          </a:p>
        </p:txBody>
      </p:sp>
      <p:pic>
        <p:nvPicPr>
          <p:cNvPr id="5" name="Picture 3"/>
          <p:cNvPicPr>
            <a:picLocks noChangeAspect="1" noChangeArrowheads="1"/>
          </p:cNvPicPr>
          <p:nvPr/>
        </p:nvPicPr>
        <p:blipFill>
          <a:blip r:embed="rId3" cstate="print"/>
          <a:srcRect/>
          <a:stretch>
            <a:fillRect/>
          </a:stretch>
        </p:blipFill>
        <p:spPr bwMode="auto">
          <a:xfrm>
            <a:off x="4606038" y="1295400"/>
            <a:ext cx="4343943" cy="3657600"/>
          </a:xfrm>
          <a:prstGeom prst="rect">
            <a:avLst/>
          </a:prstGeom>
          <a:solidFill>
            <a:schemeClr val="bg1"/>
          </a:solidFill>
          <a:ln w="9525">
            <a:noFill/>
            <a:miter lim="800000"/>
            <a:headEnd/>
            <a:tailEnd/>
          </a:ln>
        </p:spPr>
      </p:pic>
      <p:sp>
        <p:nvSpPr>
          <p:cNvPr id="6" name="TextBox 5"/>
          <p:cNvSpPr txBox="1"/>
          <p:nvPr/>
        </p:nvSpPr>
        <p:spPr>
          <a:xfrm>
            <a:off x="4701466" y="5136552"/>
            <a:ext cx="4256103" cy="1323439"/>
          </a:xfrm>
          <a:prstGeom prst="rect">
            <a:avLst/>
          </a:prstGeom>
          <a:solidFill>
            <a:srgbClr val="C6D9F1"/>
          </a:solidFill>
          <a:ln>
            <a:solidFill>
              <a:srgbClr val="000000"/>
            </a:solidFill>
          </a:ln>
        </p:spPr>
        <p:txBody>
          <a:bodyPr wrap="square" rtlCol="0">
            <a:spAutoFit/>
          </a:bodyPr>
          <a:lstStyle/>
          <a:p>
            <a:r>
              <a:rPr lang="en-US" sz="2000" dirty="0">
                <a:solidFill>
                  <a:prstClr val="black"/>
                </a:solidFill>
              </a:rPr>
              <a:t>Experimental data from EDU-2 laser system demonstrated </a:t>
            </a:r>
            <a:r>
              <a:rPr lang="en-US" sz="2000" dirty="0" smtClean="0">
                <a:solidFill>
                  <a:prstClr val="black"/>
                </a:solidFill>
              </a:rPr>
              <a:t>&gt;85% etalon transmission and tuning </a:t>
            </a:r>
            <a:r>
              <a:rPr lang="en-US" sz="2000" dirty="0">
                <a:solidFill>
                  <a:prstClr val="black"/>
                </a:solidFill>
              </a:rPr>
              <a:t>over </a:t>
            </a:r>
            <a:r>
              <a:rPr lang="en-US" sz="2000" dirty="0" smtClean="0">
                <a:solidFill>
                  <a:prstClr val="black"/>
                </a:solidFill>
              </a:rPr>
              <a:t>&gt; 50 pm in </a:t>
            </a:r>
            <a:r>
              <a:rPr lang="en-US" sz="2000" dirty="0" smtClean="0">
                <a:sym typeface="Symbol"/>
              </a:rPr>
              <a:t> 2.5 pm steps</a:t>
            </a:r>
            <a:endParaRPr lang="en-US" sz="2000" dirty="0">
              <a:solidFill>
                <a:prstClr val="black"/>
              </a:solidFill>
            </a:endParaRPr>
          </a:p>
        </p:txBody>
      </p:sp>
    </p:spTree>
    <p:extLst>
      <p:ext uri="{BB962C8B-B14F-4D97-AF65-F5344CB8AC3E}">
        <p14:creationId xmlns="" xmlns:p14="http://schemas.microsoft.com/office/powerpoint/2010/main" val="199018408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BACKUP\Projects\558_ICESat_2\WBS 2 - Design and Analysis\BB MOPA 2\BBMOPA#2\A2\IMG_0867.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6523" t="23722" r="20778" b="52557"/>
          <a:stretch/>
        </p:blipFill>
        <p:spPr bwMode="auto">
          <a:xfrm>
            <a:off x="381000" y="2286000"/>
            <a:ext cx="5120637" cy="2133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Amplifier: 1064 nm Experimental Results</a:t>
            </a:r>
            <a:endParaRPr lang="en-US" dirty="0"/>
          </a:p>
        </p:txBody>
      </p:sp>
      <p:sp>
        <p:nvSpPr>
          <p:cNvPr id="7" name="Content Placeholder 6"/>
          <p:cNvSpPr>
            <a:spLocks noGrp="1"/>
          </p:cNvSpPr>
          <p:nvPr>
            <p:ph idx="1"/>
          </p:nvPr>
        </p:nvSpPr>
        <p:spPr>
          <a:xfrm>
            <a:off x="228600" y="1066800"/>
            <a:ext cx="8229600" cy="1295400"/>
          </a:xfrm>
        </p:spPr>
        <p:txBody>
          <a:bodyPr>
            <a:normAutofit fontScale="85000" lnSpcReduction="20000"/>
          </a:bodyPr>
          <a:lstStyle/>
          <a:p>
            <a:r>
              <a:rPr lang="en-US" dirty="0"/>
              <a:t>Brassboard MOPA #2: Complete MOPA + SHG system also </a:t>
            </a:r>
            <a:r>
              <a:rPr lang="en-US" dirty="0" smtClean="0"/>
              <a:t>built </a:t>
            </a:r>
            <a:r>
              <a:rPr lang="en-US" dirty="0"/>
              <a:t>with flight like optics and </a:t>
            </a:r>
            <a:r>
              <a:rPr lang="en-US" dirty="0" smtClean="0"/>
              <a:t>mounts</a:t>
            </a:r>
          </a:p>
          <a:p>
            <a:pPr lvl="1"/>
            <a:r>
              <a:rPr lang="en-US" dirty="0" smtClean="0"/>
              <a:t>Co-linear pump and signal alignment allows for maximum extraction from the amplifier, resulting in higher system efficiencies</a:t>
            </a:r>
          </a:p>
        </p:txBody>
      </p:sp>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4495800"/>
            <a:ext cx="5663150" cy="210312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 2"/>
          <p:cNvGrpSpPr/>
          <p:nvPr/>
        </p:nvGrpSpPr>
        <p:grpSpPr>
          <a:xfrm>
            <a:off x="5715000" y="2286000"/>
            <a:ext cx="3180724" cy="2194560"/>
            <a:chOff x="5791200" y="2413516"/>
            <a:chExt cx="3180724" cy="2194560"/>
          </a:xfrm>
        </p:grpSpPr>
        <p:pic>
          <p:nvPicPr>
            <p:cNvPr id="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9053" t="28067" r="19370" b="8732"/>
            <a:stretch/>
          </p:blipFill>
          <p:spPr bwMode="auto">
            <a:xfrm>
              <a:off x="5791200" y="2413516"/>
              <a:ext cx="3180724" cy="2194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6019800" y="3893203"/>
              <a:ext cx="1911292" cy="369332"/>
            </a:xfrm>
            <a:prstGeom prst="rect">
              <a:avLst/>
            </a:prstGeom>
            <a:noFill/>
          </p:spPr>
          <p:txBody>
            <a:bodyPr wrap="none" rtlCol="0">
              <a:spAutoFit/>
            </a:bodyPr>
            <a:lstStyle/>
            <a:p>
              <a:r>
                <a:rPr lang="en-US" dirty="0" smtClean="0">
                  <a:solidFill>
                    <a:schemeClr val="bg1"/>
                  </a:solidFill>
                </a:rPr>
                <a:t>Amplifier Far-Field</a:t>
              </a:r>
              <a:endParaRPr lang="en-US" dirty="0">
                <a:solidFill>
                  <a:schemeClr val="bg1"/>
                </a:solidFill>
              </a:endParaRPr>
            </a:p>
          </p:txBody>
        </p:sp>
      </p:grpSp>
      <p:sp>
        <p:nvSpPr>
          <p:cNvPr id="10" name="TextBox 9"/>
          <p:cNvSpPr txBox="1"/>
          <p:nvPr/>
        </p:nvSpPr>
        <p:spPr>
          <a:xfrm>
            <a:off x="5900568" y="4959276"/>
            <a:ext cx="3200400" cy="1323439"/>
          </a:xfrm>
          <a:prstGeom prst="rect">
            <a:avLst/>
          </a:prstGeom>
          <a:solidFill>
            <a:srgbClr val="C6D9F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r>
              <a:rPr lang="en-US" sz="2000" dirty="0" smtClean="0"/>
              <a:t>Brassboard MOPA #2 </a:t>
            </a:r>
          </a:p>
          <a:p>
            <a:pPr algn="ctr"/>
            <a:r>
              <a:rPr lang="en-US" sz="2000" dirty="0" smtClean="0"/>
              <a:t>O-O 1 µm efficiency  38%, compared to a derived requirement of  &gt; 27%</a:t>
            </a:r>
            <a:endParaRPr lang="en-US" sz="2000" dirty="0"/>
          </a:p>
        </p:txBody>
      </p:sp>
    </p:spTree>
    <p:extLst>
      <p:ext uri="{BB962C8B-B14F-4D97-AF65-F5344CB8AC3E}">
        <p14:creationId xmlns="" xmlns:p14="http://schemas.microsoft.com/office/powerpoint/2010/main" val="2721502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190" t="29630" r="69770" b="61204"/>
          <a:stretch/>
        </p:blipFill>
        <p:spPr bwMode="auto">
          <a:xfrm>
            <a:off x="1752600" y="2438400"/>
            <a:ext cx="5238670" cy="1379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2" descr="C:\Users\Nick\Downloads\30001315-001_shg.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4437" t="37146" r="65221" b="55712"/>
          <a:stretch/>
        </p:blipFill>
        <p:spPr bwMode="auto">
          <a:xfrm>
            <a:off x="1752600" y="1066800"/>
            <a:ext cx="5165521" cy="12954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a:xfrm>
            <a:off x="685800" y="228600"/>
            <a:ext cx="6705600" cy="533400"/>
          </a:xfrm>
        </p:spPr>
        <p:txBody>
          <a:bodyPr/>
          <a:lstStyle/>
          <a:p>
            <a:r>
              <a:rPr lang="en-US" dirty="0" smtClean="0"/>
              <a:t>Frequency Doubler</a:t>
            </a:r>
            <a:endParaRPr lang="en-US" dirty="0"/>
          </a:p>
        </p:txBody>
      </p:sp>
      <p:sp>
        <p:nvSpPr>
          <p:cNvPr id="5" name="Content Placeholder 4"/>
          <p:cNvSpPr>
            <a:spLocks noGrp="1"/>
          </p:cNvSpPr>
          <p:nvPr>
            <p:ph idx="1"/>
          </p:nvPr>
        </p:nvSpPr>
        <p:spPr>
          <a:xfrm>
            <a:off x="797527" y="3886199"/>
            <a:ext cx="7405497" cy="2209801"/>
          </a:xfrm>
        </p:spPr>
        <p:txBody>
          <a:bodyPr>
            <a:normAutofit fontScale="77500" lnSpcReduction="20000"/>
          </a:bodyPr>
          <a:lstStyle/>
          <a:p>
            <a:r>
              <a:rPr lang="en-US" sz="2600" dirty="0" smtClean="0"/>
              <a:t>Frequency doublers design</a:t>
            </a:r>
          </a:p>
          <a:p>
            <a:pPr lvl="1"/>
            <a:r>
              <a:rPr lang="en-US" sz="2600" dirty="0" smtClean="0"/>
              <a:t>30 mm LBO crystal  </a:t>
            </a:r>
          </a:p>
          <a:p>
            <a:pPr lvl="2"/>
            <a:r>
              <a:rPr lang="en-US" sz="2600" dirty="0" smtClean="0"/>
              <a:t>Longer conversion length → lower fluence while still meeting a &gt; 65% conversion efficiency</a:t>
            </a:r>
          </a:p>
          <a:p>
            <a:pPr lvl="2"/>
            <a:r>
              <a:rPr lang="en-US" sz="2600" dirty="0" smtClean="0"/>
              <a:t>Highest quality LBO, screened for ultra high homogeneity </a:t>
            </a:r>
          </a:p>
          <a:p>
            <a:pPr lvl="1"/>
            <a:r>
              <a:rPr lang="en-US" sz="2600" dirty="0"/>
              <a:t>High quality optical components</a:t>
            </a:r>
          </a:p>
          <a:p>
            <a:pPr lvl="2"/>
            <a:r>
              <a:rPr lang="en-US" sz="2600" dirty="0"/>
              <a:t>All </a:t>
            </a:r>
            <a:r>
              <a:rPr lang="en-US" sz="2600" dirty="0" smtClean="0"/>
              <a:t>532 nm optics have a LDT safety factor of &gt; 7x</a:t>
            </a:r>
          </a:p>
          <a:p>
            <a:endParaRPr lang="en-US" dirty="0" smtClean="0"/>
          </a:p>
        </p:txBody>
      </p:sp>
      <p:sp>
        <p:nvSpPr>
          <p:cNvPr id="13" name="TextBox 12"/>
          <p:cNvSpPr txBox="1"/>
          <p:nvPr/>
        </p:nvSpPr>
        <p:spPr>
          <a:xfrm>
            <a:off x="4648200" y="2514600"/>
            <a:ext cx="2102948" cy="523220"/>
          </a:xfrm>
          <a:prstGeom prst="rect">
            <a:avLst/>
          </a:prstGeom>
          <a:noFill/>
        </p:spPr>
        <p:txBody>
          <a:bodyPr wrap="none" rtlCol="0">
            <a:spAutoFit/>
          </a:bodyPr>
          <a:lstStyle/>
          <a:p>
            <a:pPr algn="ctr"/>
            <a:r>
              <a:rPr lang="en-US" sz="1400" dirty="0" smtClean="0"/>
              <a:t>Critically Phased Matched </a:t>
            </a:r>
          </a:p>
          <a:p>
            <a:pPr algn="ctr"/>
            <a:r>
              <a:rPr lang="en-US" sz="1400" dirty="0" smtClean="0"/>
              <a:t>LBO</a:t>
            </a:r>
            <a:endParaRPr lang="en-US" sz="1400" dirty="0"/>
          </a:p>
        </p:txBody>
      </p:sp>
      <p:sp>
        <p:nvSpPr>
          <p:cNvPr id="18" name="TextBox 17"/>
          <p:cNvSpPr txBox="1"/>
          <p:nvPr/>
        </p:nvSpPr>
        <p:spPr>
          <a:xfrm>
            <a:off x="1356996" y="2624018"/>
            <a:ext cx="897362" cy="523220"/>
          </a:xfrm>
          <a:prstGeom prst="rect">
            <a:avLst/>
          </a:prstGeom>
          <a:noFill/>
        </p:spPr>
        <p:txBody>
          <a:bodyPr wrap="none" rtlCol="0">
            <a:spAutoFit/>
          </a:bodyPr>
          <a:lstStyle/>
          <a:p>
            <a:pPr algn="ctr"/>
            <a:r>
              <a:rPr lang="en-US" sz="1400" dirty="0" smtClean="0"/>
              <a:t>Harmonic</a:t>
            </a:r>
          </a:p>
          <a:p>
            <a:pPr algn="ctr"/>
            <a:r>
              <a:rPr lang="en-US" sz="1400" dirty="0" smtClean="0"/>
              <a:t>Separator</a:t>
            </a:r>
            <a:endParaRPr lang="en-US" sz="1400" dirty="0"/>
          </a:p>
        </p:txBody>
      </p:sp>
      <p:sp>
        <p:nvSpPr>
          <p:cNvPr id="21" name="TextBox 20"/>
          <p:cNvSpPr txBox="1"/>
          <p:nvPr/>
        </p:nvSpPr>
        <p:spPr>
          <a:xfrm>
            <a:off x="3581400" y="3352800"/>
            <a:ext cx="1371600" cy="523220"/>
          </a:xfrm>
          <a:prstGeom prst="rect">
            <a:avLst/>
          </a:prstGeom>
          <a:noFill/>
        </p:spPr>
        <p:txBody>
          <a:bodyPr wrap="square" rtlCol="0">
            <a:spAutoFit/>
          </a:bodyPr>
          <a:lstStyle/>
          <a:p>
            <a:pPr algn="ctr"/>
            <a:r>
              <a:rPr lang="en-US" sz="1400" dirty="0" smtClean="0"/>
              <a:t>Pick-Off </a:t>
            </a:r>
          </a:p>
          <a:p>
            <a:pPr algn="ctr"/>
            <a:r>
              <a:rPr lang="en-US" sz="1400" dirty="0" smtClean="0"/>
              <a:t>Sampler</a:t>
            </a:r>
            <a:endParaRPr lang="en-US" sz="1400" dirty="0"/>
          </a:p>
        </p:txBody>
      </p:sp>
      <p:sp>
        <p:nvSpPr>
          <p:cNvPr id="23" name="TextBox 22"/>
          <p:cNvSpPr txBox="1"/>
          <p:nvPr/>
        </p:nvSpPr>
        <p:spPr>
          <a:xfrm>
            <a:off x="1272583" y="1905000"/>
            <a:ext cx="897362" cy="523220"/>
          </a:xfrm>
          <a:prstGeom prst="rect">
            <a:avLst/>
          </a:prstGeom>
          <a:noFill/>
        </p:spPr>
        <p:txBody>
          <a:bodyPr wrap="none" rtlCol="0">
            <a:spAutoFit/>
          </a:bodyPr>
          <a:lstStyle/>
          <a:p>
            <a:pPr algn="ctr"/>
            <a:r>
              <a:rPr lang="en-US" sz="1400" dirty="0" smtClean="0"/>
              <a:t>Harmonic</a:t>
            </a:r>
          </a:p>
          <a:p>
            <a:pPr algn="ctr"/>
            <a:r>
              <a:rPr lang="en-US" sz="1400" dirty="0" smtClean="0"/>
              <a:t>Separator</a:t>
            </a:r>
            <a:endParaRPr lang="en-US" sz="1400" dirty="0"/>
          </a:p>
        </p:txBody>
      </p:sp>
      <p:sp>
        <p:nvSpPr>
          <p:cNvPr id="24" name="TextBox 23"/>
          <p:cNvSpPr txBox="1"/>
          <p:nvPr/>
        </p:nvSpPr>
        <p:spPr>
          <a:xfrm>
            <a:off x="4495800" y="685800"/>
            <a:ext cx="2102948" cy="523220"/>
          </a:xfrm>
          <a:prstGeom prst="rect">
            <a:avLst/>
          </a:prstGeom>
          <a:noFill/>
        </p:spPr>
        <p:txBody>
          <a:bodyPr wrap="none" rtlCol="0">
            <a:spAutoFit/>
          </a:bodyPr>
          <a:lstStyle/>
          <a:p>
            <a:pPr algn="ctr"/>
            <a:r>
              <a:rPr lang="en-US" sz="1400" dirty="0" smtClean="0"/>
              <a:t>Critically Phased Matched </a:t>
            </a:r>
          </a:p>
          <a:p>
            <a:pPr algn="ctr"/>
            <a:r>
              <a:rPr lang="en-US" sz="1400" dirty="0" smtClean="0"/>
              <a:t>LBO</a:t>
            </a:r>
            <a:endParaRPr lang="en-US" sz="1400" dirty="0"/>
          </a:p>
        </p:txBody>
      </p:sp>
      <p:sp>
        <p:nvSpPr>
          <p:cNvPr id="12" name="TextBox 11"/>
          <p:cNvSpPr txBox="1"/>
          <p:nvPr/>
        </p:nvSpPr>
        <p:spPr>
          <a:xfrm>
            <a:off x="304800" y="5983069"/>
            <a:ext cx="8763000" cy="646331"/>
          </a:xfrm>
          <a:prstGeom prst="rect">
            <a:avLst/>
          </a:prstGeom>
          <a:solidFill>
            <a:srgbClr val="C6D9F1"/>
          </a:solidFill>
          <a:ln>
            <a:solidFill>
              <a:srgbClr val="000000"/>
            </a:solidFill>
          </a:ln>
        </p:spPr>
        <p:txBody>
          <a:bodyPr wrap="square" rtlCol="0">
            <a:spAutoFit/>
          </a:bodyPr>
          <a:lstStyle/>
          <a:p>
            <a:pPr algn="ctr"/>
            <a:r>
              <a:rPr lang="en-US" dirty="0" smtClean="0"/>
              <a:t>Flight design addresses identified </a:t>
            </a:r>
            <a:r>
              <a:rPr lang="en-US" dirty="0"/>
              <a:t>risks, </a:t>
            </a:r>
            <a:r>
              <a:rPr lang="en-US" dirty="0" smtClean="0"/>
              <a:t>enables </a:t>
            </a:r>
            <a:r>
              <a:rPr lang="en-US" dirty="0"/>
              <a:t>driving </a:t>
            </a:r>
            <a:r>
              <a:rPr lang="en-US" dirty="0" smtClean="0"/>
              <a:t>requirements, has </a:t>
            </a:r>
            <a:r>
              <a:rPr lang="en-US" dirty="0"/>
              <a:t>been demonstrated on Brassboard MOPA #1 and will be demonstrated on Brassboard MOPA #2</a:t>
            </a:r>
          </a:p>
        </p:txBody>
      </p:sp>
    </p:spTree>
    <p:extLst>
      <p:ext uri="{BB962C8B-B14F-4D97-AF65-F5344CB8AC3E}">
        <p14:creationId xmlns="" xmlns:p14="http://schemas.microsoft.com/office/powerpoint/2010/main" val="31354231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6372" y="229494"/>
            <a:ext cx="6317428" cy="533400"/>
          </a:xfrm>
        </p:spPr>
        <p:txBody>
          <a:bodyPr/>
          <a:lstStyle/>
          <a:p>
            <a:r>
              <a:rPr lang="en-US" dirty="0" smtClean="0"/>
              <a:t>Frequency Doubler: Experimental Results</a:t>
            </a:r>
            <a:endParaRPr lang="en-US" dirty="0"/>
          </a:p>
        </p:txBody>
      </p:sp>
      <p:sp>
        <p:nvSpPr>
          <p:cNvPr id="5" name="Content Placeholder 4"/>
          <p:cNvSpPr>
            <a:spLocks noGrp="1"/>
          </p:cNvSpPr>
          <p:nvPr>
            <p:ph idx="1"/>
          </p:nvPr>
        </p:nvSpPr>
        <p:spPr>
          <a:xfrm>
            <a:off x="368419" y="4607512"/>
            <a:ext cx="5206753" cy="1828800"/>
          </a:xfrm>
        </p:spPr>
        <p:txBody>
          <a:bodyPr>
            <a:noAutofit/>
          </a:bodyPr>
          <a:lstStyle/>
          <a:p>
            <a:r>
              <a:rPr lang="en-US" sz="1600" dirty="0" smtClean="0"/>
              <a:t>Numerous systems built with SHG efficiencies of &gt; 65% and M</a:t>
            </a:r>
            <a:r>
              <a:rPr lang="en-US" sz="1600" baseline="30000" dirty="0" smtClean="0"/>
              <a:t>2</a:t>
            </a:r>
            <a:r>
              <a:rPr lang="en-US" sz="1600" dirty="0" smtClean="0"/>
              <a:t> &lt; 1.4</a:t>
            </a:r>
          </a:p>
          <a:p>
            <a:r>
              <a:rPr lang="en-US" sz="1600" dirty="0" smtClean="0"/>
              <a:t>SNLO SHG model correlates well to experimental results from Brassboard MOPA #1 and EDU-3</a:t>
            </a:r>
          </a:p>
          <a:p>
            <a:r>
              <a:rPr lang="en-US" sz="1600" dirty="0" smtClean="0"/>
              <a:t>Flight LBO will be 30 mm in length, allowing for a further reduction in operating fluence and maintaining a &gt; 65% conversion efficiency</a:t>
            </a:r>
            <a:endParaRPr lang="en-US" sz="1600" dirty="0"/>
          </a:p>
        </p:txBody>
      </p:sp>
      <p:pic>
        <p:nvPicPr>
          <p:cNvPr id="7" name="Picture 2" descr="Z:\558_ICESat_2\Laser Engineering\2012_03_19_ICESat-2 EDU-3 Troubleshooting Plan_Procedure\PWO_EDU3_TS_70000397_9.1-9.21\2012_07_16_EDU 3 Optics Side Inspection\IMG_1455.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0307" t="38360" r="27749" b="33793"/>
          <a:stretch/>
        </p:blipFill>
        <p:spPr bwMode="auto">
          <a:xfrm>
            <a:off x="4953000" y="1196395"/>
            <a:ext cx="3933568" cy="2571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34963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4800" y="1041400"/>
            <a:ext cx="5066160" cy="34163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 name="Picture 2" descr="Z:\489_LSES_TASK_ORDER_10_15\Task 10\WBS 6 - Lifetime Testing\Data\MOPA 1 Life test\20kHz Data\Pics\P1010425.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7917" t="22361" r="19271" b="15694"/>
          <a:stretch/>
        </p:blipFill>
        <p:spPr bwMode="auto">
          <a:xfrm>
            <a:off x="5943600" y="3822700"/>
            <a:ext cx="2548758" cy="2765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4204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3200" dirty="0" smtClean="0"/>
              <a:t>Beam Expander</a:t>
            </a:r>
            <a:endParaRPr lang="en-US" sz="3200" dirty="0"/>
          </a:p>
        </p:txBody>
      </p:sp>
      <p:pic>
        <p:nvPicPr>
          <p:cNvPr id="921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0600" y="914400"/>
            <a:ext cx="6923938" cy="3840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Content Placeholder 4"/>
          <p:cNvSpPr>
            <a:spLocks noGrp="1"/>
          </p:cNvSpPr>
          <p:nvPr>
            <p:ph idx="1"/>
          </p:nvPr>
        </p:nvSpPr>
        <p:spPr>
          <a:xfrm>
            <a:off x="609600" y="4648200"/>
            <a:ext cx="8077200" cy="1676400"/>
          </a:xfrm>
        </p:spPr>
        <p:txBody>
          <a:bodyPr>
            <a:normAutofit fontScale="62500" lnSpcReduction="20000"/>
          </a:bodyPr>
          <a:lstStyle/>
          <a:p>
            <a:r>
              <a:rPr lang="en-US" dirty="0" smtClean="0"/>
              <a:t>Beam expander design</a:t>
            </a:r>
          </a:p>
          <a:p>
            <a:pPr lvl="1"/>
            <a:r>
              <a:rPr lang="en-US" dirty="0" smtClean="0"/>
              <a:t>Refractive beam expander provides a compact design</a:t>
            </a:r>
          </a:p>
          <a:p>
            <a:pPr lvl="2"/>
            <a:r>
              <a:rPr lang="en-US" dirty="0" smtClean="0"/>
              <a:t>Meets divergence requirements over the full pressure range (18 PSIG to VAC)</a:t>
            </a:r>
          </a:p>
          <a:p>
            <a:pPr lvl="1"/>
            <a:r>
              <a:rPr lang="en-US" dirty="0"/>
              <a:t>High quality optical components</a:t>
            </a:r>
          </a:p>
          <a:p>
            <a:pPr lvl="2"/>
            <a:r>
              <a:rPr lang="en-US" dirty="0"/>
              <a:t>All </a:t>
            </a:r>
            <a:r>
              <a:rPr lang="en-US" dirty="0" smtClean="0"/>
              <a:t>beam expander </a:t>
            </a:r>
            <a:r>
              <a:rPr lang="en-US" dirty="0"/>
              <a:t>components have a LDT safety factor of &gt; </a:t>
            </a:r>
            <a:r>
              <a:rPr lang="en-US" dirty="0" smtClean="0"/>
              <a:t>10x</a:t>
            </a:r>
            <a:endParaRPr lang="en-US" dirty="0"/>
          </a:p>
          <a:p>
            <a:r>
              <a:rPr lang="en-US" dirty="0" smtClean="0"/>
              <a:t>Design addresses specific risks and will be demonstrated on Brassboard MOPA #2</a:t>
            </a:r>
          </a:p>
        </p:txBody>
      </p:sp>
    </p:spTree>
    <p:extLst>
      <p:ext uri="{BB962C8B-B14F-4D97-AF65-F5344CB8AC3E}">
        <p14:creationId xmlns="" xmlns:p14="http://schemas.microsoft.com/office/powerpoint/2010/main" val="3345887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Beam Expander: Design</a:t>
            </a:r>
            <a:endParaRPr lang="en-US" dirty="0"/>
          </a:p>
        </p:txBody>
      </p:sp>
      <p:pic>
        <p:nvPicPr>
          <p:cNvPr id="6" name="Picture 2"/>
          <p:cNvPicPr>
            <a:picLocks noChangeAspect="1" noChangeArrowheads="1"/>
          </p:cNvPicPr>
          <p:nvPr/>
        </p:nvPicPr>
        <p:blipFill>
          <a:blip r:embed="rId3" cstate="print"/>
          <a:srcRect l="3088" t="44091" r="24345" b="41082"/>
          <a:stretch>
            <a:fillRect/>
          </a:stretch>
        </p:blipFill>
        <p:spPr bwMode="auto">
          <a:xfrm>
            <a:off x="905435" y="1873627"/>
            <a:ext cx="7074326" cy="986117"/>
          </a:xfrm>
          <a:prstGeom prst="rect">
            <a:avLst/>
          </a:prstGeom>
          <a:noFill/>
          <a:ln w="9525">
            <a:noFill/>
            <a:miter lim="800000"/>
            <a:headEnd/>
            <a:tailEnd/>
          </a:ln>
          <a:effectLst/>
        </p:spPr>
      </p:pic>
      <p:grpSp>
        <p:nvGrpSpPr>
          <p:cNvPr id="2" name="Group 80"/>
          <p:cNvGrpSpPr>
            <a:grpSpLocks/>
          </p:cNvGrpSpPr>
          <p:nvPr/>
        </p:nvGrpSpPr>
        <p:grpSpPr bwMode="auto">
          <a:xfrm>
            <a:off x="1084729" y="1112654"/>
            <a:ext cx="7754468" cy="1525869"/>
            <a:chOff x="1855016" y="925068"/>
            <a:chExt cx="7754468" cy="1525770"/>
          </a:xfrm>
        </p:grpSpPr>
        <p:cxnSp>
          <p:nvCxnSpPr>
            <p:cNvPr id="8" name="Straight Connector 7"/>
            <p:cNvCxnSpPr/>
            <p:nvPr/>
          </p:nvCxnSpPr>
          <p:spPr>
            <a:xfrm rot="5400000" flipH="1" flipV="1">
              <a:off x="7916625" y="1646585"/>
              <a:ext cx="1281029" cy="7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1291520" y="1520764"/>
              <a:ext cx="1167948" cy="5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855016" y="1175033"/>
              <a:ext cx="6717168" cy="38459"/>
            </a:xfrm>
            <a:prstGeom prst="straightConnector1">
              <a:avLst/>
            </a:prstGeom>
            <a:ln w="9525">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18479" y="925068"/>
              <a:ext cx="1051891" cy="523186"/>
            </a:xfrm>
            <a:prstGeom prst="rect">
              <a:avLst/>
            </a:prstGeom>
            <a:solidFill>
              <a:schemeClr val="bg1"/>
            </a:solidFill>
          </p:spPr>
          <p:txBody>
            <a:bodyPr wrap="none">
              <a:spAutoFit/>
            </a:bodyPr>
            <a:lstStyle/>
            <a:p>
              <a:pPr algn="ctr">
                <a:defRPr/>
              </a:pPr>
              <a:r>
                <a:rPr lang="en-US" sz="1400" b="1" dirty="0">
                  <a:solidFill>
                    <a:srgbClr val="4F81BD">
                      <a:lumMod val="75000"/>
                    </a:srgbClr>
                  </a:solidFill>
                </a:rPr>
                <a:t>285.57mm</a:t>
              </a:r>
            </a:p>
            <a:p>
              <a:pPr algn="ctr">
                <a:defRPr/>
              </a:pPr>
              <a:r>
                <a:rPr lang="en-US" sz="1400" b="1" dirty="0">
                  <a:solidFill>
                    <a:srgbClr val="4F81BD">
                      <a:lumMod val="75000"/>
                    </a:srgbClr>
                  </a:solidFill>
                </a:rPr>
                <a:t>11.243”</a:t>
              </a:r>
            </a:p>
          </p:txBody>
        </p:sp>
        <p:cxnSp>
          <p:nvCxnSpPr>
            <p:cNvPr id="12" name="Straight Connector 11"/>
            <p:cNvCxnSpPr/>
            <p:nvPr/>
          </p:nvCxnSpPr>
          <p:spPr>
            <a:xfrm flipV="1">
              <a:off x="8589744" y="1848399"/>
              <a:ext cx="809625"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603628" y="2447943"/>
              <a:ext cx="732876" cy="2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9017834" y="2170053"/>
              <a:ext cx="546816" cy="8969"/>
            </a:xfrm>
            <a:prstGeom prst="straightConnector1">
              <a:avLst/>
            </a:prstGeom>
            <a:ln w="9525">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775769" y="1338411"/>
              <a:ext cx="833715" cy="461635"/>
            </a:xfrm>
            <a:prstGeom prst="rect">
              <a:avLst/>
            </a:prstGeom>
            <a:solidFill>
              <a:schemeClr val="bg1"/>
            </a:solidFill>
          </p:spPr>
          <p:txBody>
            <a:bodyPr wrap="square">
              <a:spAutoFit/>
            </a:bodyPr>
            <a:lstStyle/>
            <a:p>
              <a:pPr algn="ctr">
                <a:defRPr/>
              </a:pPr>
              <a:r>
                <a:rPr lang="en-US" sz="1200" b="1" dirty="0">
                  <a:solidFill>
                    <a:srgbClr val="4F81BD">
                      <a:lumMod val="75000"/>
                    </a:srgbClr>
                  </a:solidFill>
                </a:rPr>
                <a:t>25.4 mm</a:t>
              </a:r>
            </a:p>
            <a:p>
              <a:pPr algn="ctr">
                <a:defRPr/>
              </a:pPr>
              <a:r>
                <a:rPr lang="en-US" sz="1200" b="1" dirty="0">
                  <a:solidFill>
                    <a:srgbClr val="4F81BD">
                      <a:lumMod val="75000"/>
                    </a:srgbClr>
                  </a:solidFill>
                </a:rPr>
                <a:t>1”</a:t>
              </a:r>
            </a:p>
          </p:txBody>
        </p:sp>
        <p:sp>
          <p:nvSpPr>
            <p:cNvPr id="16" name="TextBox 15"/>
            <p:cNvSpPr txBox="1"/>
            <p:nvPr/>
          </p:nvSpPr>
          <p:spPr>
            <a:xfrm>
              <a:off x="1875067" y="1776188"/>
              <a:ext cx="246062" cy="276207"/>
            </a:xfrm>
            <a:prstGeom prst="rect">
              <a:avLst/>
            </a:prstGeom>
            <a:noFill/>
          </p:spPr>
          <p:txBody>
            <a:bodyPr>
              <a:spAutoFit/>
            </a:bodyPr>
            <a:lstStyle/>
            <a:p>
              <a:pPr algn="ctr">
                <a:defRPr/>
              </a:pPr>
              <a:r>
                <a:rPr lang="en-US" sz="1200" dirty="0">
                  <a:solidFill>
                    <a:srgbClr val="1F497D"/>
                  </a:solidFill>
                  <a:sym typeface="Wingdings"/>
                </a:rPr>
                <a:t></a:t>
              </a:r>
              <a:endParaRPr lang="en-US" sz="1200" dirty="0">
                <a:solidFill>
                  <a:srgbClr val="1F497D"/>
                </a:solidFill>
              </a:endParaRPr>
            </a:p>
          </p:txBody>
        </p:sp>
        <p:sp>
          <p:nvSpPr>
            <p:cNvPr id="17" name="TextBox 16"/>
            <p:cNvSpPr txBox="1"/>
            <p:nvPr/>
          </p:nvSpPr>
          <p:spPr>
            <a:xfrm>
              <a:off x="8334716" y="1615863"/>
              <a:ext cx="246062" cy="276207"/>
            </a:xfrm>
            <a:prstGeom prst="rect">
              <a:avLst/>
            </a:prstGeom>
            <a:noFill/>
          </p:spPr>
          <p:txBody>
            <a:bodyPr>
              <a:spAutoFit/>
            </a:bodyPr>
            <a:lstStyle/>
            <a:p>
              <a:pPr algn="ctr">
                <a:defRPr/>
              </a:pPr>
              <a:r>
                <a:rPr lang="en-US" sz="1200" dirty="0">
                  <a:solidFill>
                    <a:srgbClr val="1F497D"/>
                  </a:solidFill>
                  <a:latin typeface="Arial" charset="0"/>
                  <a:sym typeface="Wingdings"/>
                </a:rPr>
                <a:t></a:t>
              </a:r>
              <a:endParaRPr lang="en-US" sz="1200" dirty="0">
                <a:solidFill>
                  <a:srgbClr val="1F497D"/>
                </a:solidFill>
              </a:endParaRPr>
            </a:p>
          </p:txBody>
        </p:sp>
      </p:grpSp>
      <p:cxnSp>
        <p:nvCxnSpPr>
          <p:cNvPr id="20" name="Straight Arrow Connector 19"/>
          <p:cNvCxnSpPr>
            <a:endCxn id="6" idx="1"/>
          </p:cNvCxnSpPr>
          <p:nvPr/>
        </p:nvCxnSpPr>
        <p:spPr>
          <a:xfrm flipH="1" flipV="1">
            <a:off x="905435" y="2366686"/>
            <a:ext cx="8965" cy="605114"/>
          </a:xfrm>
          <a:prstGeom prst="straightConnector1">
            <a:avLst/>
          </a:prstGeom>
          <a:ln w="22225">
            <a:solidFill>
              <a:srgbClr val="FFC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7" idx="0"/>
          </p:cNvCxnSpPr>
          <p:nvPr/>
        </p:nvCxnSpPr>
        <p:spPr>
          <a:xfrm flipV="1">
            <a:off x="6674695" y="2417290"/>
            <a:ext cx="1220319" cy="706910"/>
          </a:xfrm>
          <a:prstGeom prst="straightConnector1">
            <a:avLst/>
          </a:prstGeom>
          <a:ln w="22225">
            <a:solidFill>
              <a:srgbClr val="FFC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flipV="1">
            <a:off x="369786" y="2161551"/>
            <a:ext cx="809625"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flipV="1">
            <a:off x="374706" y="2510123"/>
            <a:ext cx="732876" cy="28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rot="5400000">
            <a:off x="336181" y="2335304"/>
            <a:ext cx="367551" cy="5"/>
          </a:xfrm>
          <a:prstGeom prst="straightConnector1">
            <a:avLst/>
          </a:prstGeom>
          <a:ln w="9525">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bwMode="auto">
          <a:xfrm>
            <a:off x="152400" y="1696354"/>
            <a:ext cx="833715" cy="461665"/>
          </a:xfrm>
          <a:prstGeom prst="rect">
            <a:avLst/>
          </a:prstGeom>
          <a:solidFill>
            <a:schemeClr val="bg1"/>
          </a:solidFill>
        </p:spPr>
        <p:txBody>
          <a:bodyPr wrap="square">
            <a:spAutoFit/>
          </a:bodyPr>
          <a:lstStyle/>
          <a:p>
            <a:pPr algn="ctr">
              <a:defRPr/>
            </a:pPr>
            <a:r>
              <a:rPr lang="en-US" sz="1200" b="1" dirty="0">
                <a:solidFill>
                  <a:srgbClr val="4F81BD">
                    <a:lumMod val="75000"/>
                  </a:srgbClr>
                </a:solidFill>
              </a:rPr>
              <a:t>12.7 mm</a:t>
            </a:r>
          </a:p>
          <a:p>
            <a:pPr algn="ctr">
              <a:defRPr/>
            </a:pPr>
            <a:r>
              <a:rPr lang="en-US" sz="1200" b="1" dirty="0">
                <a:solidFill>
                  <a:srgbClr val="4F81BD">
                    <a:lumMod val="75000"/>
                  </a:srgbClr>
                </a:solidFill>
              </a:rPr>
              <a:t>0.5”</a:t>
            </a:r>
          </a:p>
        </p:txBody>
      </p:sp>
      <p:graphicFrame>
        <p:nvGraphicFramePr>
          <p:cNvPr id="27" name="Table 26"/>
          <p:cNvGraphicFramePr>
            <a:graphicFrameLocks noGrp="1"/>
          </p:cNvGraphicFramePr>
          <p:nvPr>
            <p:extLst>
              <p:ext uri="{D42A27DB-BD31-4B8C-83A1-F6EECF244321}">
                <p14:modId xmlns="" xmlns:p14="http://schemas.microsoft.com/office/powerpoint/2010/main" val="2802376726"/>
              </p:ext>
            </p:extLst>
          </p:nvPr>
        </p:nvGraphicFramePr>
        <p:xfrm>
          <a:off x="4602477" y="3124200"/>
          <a:ext cx="4144437" cy="2437573"/>
        </p:xfrm>
        <a:graphic>
          <a:graphicData uri="http://schemas.openxmlformats.org/drawingml/2006/table">
            <a:tbl>
              <a:tblPr firstRow="1" bandRow="1">
                <a:tableStyleId>{5C22544A-7EE6-4342-B048-85BDC9FD1C3A}</a:tableStyleId>
              </a:tblPr>
              <a:tblGrid>
                <a:gridCol w="1944629"/>
                <a:gridCol w="1049034"/>
                <a:gridCol w="1150774"/>
              </a:tblGrid>
              <a:tr h="3521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Output Beam</a:t>
                      </a:r>
                    </a:p>
                  </a:txBody>
                  <a:tcPr anchor="ctr"/>
                </a:tc>
                <a:tc>
                  <a:txBody>
                    <a:bodyPr/>
                    <a:lstStyle/>
                    <a:p>
                      <a:pPr algn="ctr"/>
                      <a:r>
                        <a:rPr lang="en-US" sz="1600" dirty="0" smtClean="0"/>
                        <a:t>Average</a:t>
                      </a:r>
                      <a:endParaRPr lang="en-US" sz="1600" dirty="0"/>
                    </a:p>
                  </a:txBody>
                  <a:tcPr anchor="ctr"/>
                </a:tc>
                <a:tc>
                  <a:txBody>
                    <a:bodyPr/>
                    <a:lstStyle/>
                    <a:p>
                      <a:pPr algn="ctr"/>
                      <a:r>
                        <a:rPr lang="en-US" sz="1600" dirty="0" smtClean="0"/>
                        <a:t>Derived</a:t>
                      </a:r>
                      <a:r>
                        <a:rPr lang="en-US" sz="1600" baseline="0" dirty="0" smtClean="0"/>
                        <a:t> </a:t>
                      </a:r>
                      <a:r>
                        <a:rPr lang="en-US" sz="1600" dirty="0" smtClean="0"/>
                        <a:t>Spec</a:t>
                      </a:r>
                      <a:endParaRPr lang="en-US" sz="1600" dirty="0"/>
                    </a:p>
                  </a:txBody>
                  <a:tcPr anchor="ctr"/>
                </a:tc>
              </a:tr>
              <a:tr h="293433">
                <a:tc>
                  <a:txBody>
                    <a:bodyPr/>
                    <a:lstStyle/>
                    <a:p>
                      <a:r>
                        <a:rPr lang="en-US" sz="1200" b="1" dirty="0" smtClean="0">
                          <a:solidFill>
                            <a:schemeClr val="tx2">
                              <a:lumMod val="75000"/>
                            </a:schemeClr>
                          </a:solidFill>
                        </a:rPr>
                        <a:t>Beam</a:t>
                      </a:r>
                      <a:r>
                        <a:rPr lang="en-US" sz="1200" b="1" baseline="0" dirty="0" smtClean="0">
                          <a:solidFill>
                            <a:schemeClr val="tx2">
                              <a:lumMod val="75000"/>
                            </a:schemeClr>
                          </a:solidFill>
                        </a:rPr>
                        <a:t> Size (mm)</a:t>
                      </a:r>
                      <a:endParaRPr lang="en-US" sz="1200" b="1" dirty="0">
                        <a:solidFill>
                          <a:schemeClr val="tx2">
                            <a:lumMod val="75000"/>
                          </a:schemeClr>
                        </a:solidFill>
                      </a:endParaRPr>
                    </a:p>
                  </a:txBody>
                  <a:tcPr anchor="ctr"/>
                </a:tc>
                <a:tc>
                  <a:txBody>
                    <a:bodyPr/>
                    <a:lstStyle/>
                    <a:p>
                      <a:pPr algn="ctr"/>
                      <a:r>
                        <a:rPr lang="en-US" sz="1200" dirty="0" smtClean="0"/>
                        <a:t>9.74</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≤10</a:t>
                      </a:r>
                    </a:p>
                  </a:txBody>
                  <a:tcPr anchor="ctr"/>
                </a:tc>
              </a:tr>
              <a:tr h="339897">
                <a:tc>
                  <a:txBody>
                    <a:bodyPr/>
                    <a:lstStyle/>
                    <a:p>
                      <a:r>
                        <a:rPr lang="en-US" sz="1200" b="1" dirty="0" smtClean="0">
                          <a:solidFill>
                            <a:schemeClr val="tx2">
                              <a:lumMod val="75000"/>
                            </a:schemeClr>
                          </a:solidFill>
                        </a:rPr>
                        <a:t>M</a:t>
                      </a:r>
                      <a:r>
                        <a:rPr lang="en-US" sz="1200" b="1" baseline="30000" dirty="0" smtClean="0">
                          <a:solidFill>
                            <a:schemeClr val="tx2">
                              <a:lumMod val="75000"/>
                            </a:schemeClr>
                          </a:solidFill>
                        </a:rPr>
                        <a:t>2</a:t>
                      </a:r>
                      <a:endParaRPr lang="en-US" sz="1200" b="1" baseline="30000" dirty="0">
                        <a:solidFill>
                          <a:schemeClr val="tx2">
                            <a:lumMod val="75000"/>
                          </a:schemeClr>
                        </a:solidFill>
                      </a:endParaRPr>
                    </a:p>
                  </a:txBody>
                  <a:tcPr anchor="ctr"/>
                </a:tc>
                <a:tc>
                  <a:txBody>
                    <a:bodyPr/>
                    <a:lstStyle/>
                    <a:p>
                      <a:pPr algn="ctr"/>
                      <a:r>
                        <a:rPr lang="en-US" sz="1200" dirty="0" smtClean="0"/>
                        <a:t>1.4</a:t>
                      </a:r>
                      <a:endParaRPr lang="en-US" sz="1200" dirty="0"/>
                    </a:p>
                  </a:txBody>
                  <a:tcPr anchor="ctr"/>
                </a:tc>
                <a:tc>
                  <a:txBody>
                    <a:bodyPr/>
                    <a:lstStyle/>
                    <a:p>
                      <a:pPr algn="ctr"/>
                      <a:r>
                        <a:rPr lang="en-US" sz="1200" dirty="0" smtClean="0">
                          <a:solidFill>
                            <a:schemeClr val="tx1"/>
                          </a:solidFill>
                        </a:rPr>
                        <a:t>&lt;1.6</a:t>
                      </a:r>
                      <a:endParaRPr lang="en-US" sz="1200" dirty="0">
                        <a:solidFill>
                          <a:schemeClr val="tx1"/>
                        </a:solidFill>
                      </a:endParaRPr>
                    </a:p>
                  </a:txBody>
                  <a:tcPr anchor="ctr"/>
                </a:tc>
              </a:tr>
              <a:tr h="3107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2">
                              <a:lumMod val="75000"/>
                            </a:schemeClr>
                          </a:solidFill>
                        </a:rPr>
                        <a:t>Full Angle</a:t>
                      </a:r>
                      <a:r>
                        <a:rPr lang="en-US" sz="1200" b="1" baseline="0" dirty="0" smtClean="0">
                          <a:solidFill>
                            <a:schemeClr val="tx2">
                              <a:lumMod val="75000"/>
                            </a:schemeClr>
                          </a:solidFill>
                        </a:rPr>
                        <a:t> of </a:t>
                      </a:r>
                      <a:r>
                        <a:rPr lang="en-US" sz="1200" b="1" dirty="0" smtClean="0">
                          <a:solidFill>
                            <a:schemeClr val="tx2">
                              <a:lumMod val="75000"/>
                            </a:schemeClr>
                          </a:solidFill>
                        </a:rPr>
                        <a:t>Divergence (</a:t>
                      </a:r>
                      <a:r>
                        <a:rPr lang="el-GR" sz="1200" b="1" dirty="0" smtClean="0">
                          <a:solidFill>
                            <a:schemeClr val="tx2">
                              <a:lumMod val="75000"/>
                            </a:schemeClr>
                          </a:solidFill>
                        </a:rPr>
                        <a:t>μ</a:t>
                      </a:r>
                      <a:r>
                        <a:rPr lang="en-US" sz="1200" b="1" dirty="0" smtClean="0">
                          <a:solidFill>
                            <a:schemeClr val="tx2">
                              <a:lumMod val="75000"/>
                            </a:schemeClr>
                          </a:solidFill>
                        </a:rPr>
                        <a:t>rad)</a:t>
                      </a:r>
                      <a:endParaRPr lang="en-US" sz="1200" b="1" dirty="0">
                        <a:solidFill>
                          <a:schemeClr val="tx2">
                            <a:lumMod val="75000"/>
                          </a:schemeClr>
                        </a:solidFill>
                      </a:endParaRPr>
                    </a:p>
                  </a:txBody>
                  <a:tcPr anchor="ctr"/>
                </a:tc>
                <a:tc>
                  <a:txBody>
                    <a:bodyPr/>
                    <a:lstStyle/>
                    <a:p>
                      <a:pPr algn="ctr"/>
                      <a:r>
                        <a:rPr lang="en-US" sz="1200" dirty="0" smtClean="0"/>
                        <a:t>97.4</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≤108</a:t>
                      </a:r>
                    </a:p>
                  </a:txBody>
                  <a:tcPr anchor="ctr"/>
                </a:tc>
              </a:tr>
              <a:tr h="3107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2">
                              <a:lumMod val="75000"/>
                            </a:schemeClr>
                          </a:solidFill>
                        </a:rPr>
                        <a:t>Beam Waist (mm)</a:t>
                      </a:r>
                      <a:endParaRPr lang="en-US" sz="1200" b="1" dirty="0">
                        <a:solidFill>
                          <a:schemeClr val="tx2">
                            <a:lumMod val="75000"/>
                          </a:schemeClr>
                        </a:solidFill>
                      </a:endParaRPr>
                    </a:p>
                  </a:txBody>
                  <a:tcPr anchor="ctr"/>
                </a:tc>
                <a:tc>
                  <a:txBody>
                    <a:bodyPr/>
                    <a:lstStyle/>
                    <a:p>
                      <a:pPr algn="ctr"/>
                      <a:r>
                        <a:rPr lang="en-US" sz="1200" dirty="0" smtClean="0"/>
                        <a:t>9.74</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≤10</a:t>
                      </a:r>
                    </a:p>
                  </a:txBody>
                  <a:tcPr anchor="ctr"/>
                </a:tc>
              </a:tr>
              <a:tr h="3107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2">
                              <a:lumMod val="75000"/>
                            </a:schemeClr>
                          </a:solidFill>
                        </a:rPr>
                        <a:t>Beam Waist to</a:t>
                      </a:r>
                      <a:r>
                        <a:rPr lang="en-US" sz="1200" b="1" baseline="0" dirty="0" smtClean="0">
                          <a:solidFill>
                            <a:schemeClr val="tx2">
                              <a:lumMod val="75000"/>
                            </a:schemeClr>
                          </a:solidFill>
                        </a:rPr>
                        <a:t> the last surface (mm)</a:t>
                      </a:r>
                      <a:endParaRPr lang="en-US" sz="1200" b="1" dirty="0" smtClean="0">
                        <a:solidFill>
                          <a:schemeClr val="tx2">
                            <a:lumMod val="75000"/>
                          </a:schemeClr>
                        </a:solidFill>
                      </a:endParaRPr>
                    </a:p>
                  </a:txBody>
                  <a:tcPr anchor="ctr"/>
                </a:tc>
                <a:tc>
                  <a:txBody>
                    <a:bodyPr/>
                    <a:lstStyle/>
                    <a:p>
                      <a:pPr marL="0" algn="ctr" defTabSz="914400" rtl="0" eaLnBrk="1" latinLnBrk="0" hangingPunct="1"/>
                      <a:r>
                        <a:rPr lang="en-US" sz="1200" kern="1200" dirty="0" smtClean="0">
                          <a:solidFill>
                            <a:schemeClr val="dk1"/>
                          </a:solidFill>
                          <a:latin typeface="+mn-lt"/>
                          <a:ea typeface="+mn-ea"/>
                          <a:cs typeface="+mn-cs"/>
                        </a:rPr>
                        <a:t>1002</a:t>
                      </a:r>
                      <a:endParaRPr lang="en-US" sz="1200" kern="1200" dirty="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NA</a:t>
                      </a:r>
                    </a:p>
                  </a:txBody>
                  <a:tcPr anchor="ctr"/>
                </a:tc>
              </a:tr>
            </a:tbl>
          </a:graphicData>
        </a:graphic>
      </p:graphicFrame>
      <p:sp>
        <p:nvSpPr>
          <p:cNvPr id="28" name="TextBox 27"/>
          <p:cNvSpPr txBox="1"/>
          <p:nvPr/>
        </p:nvSpPr>
        <p:spPr>
          <a:xfrm>
            <a:off x="533400" y="5583833"/>
            <a:ext cx="7848600" cy="923330"/>
          </a:xfrm>
          <a:prstGeom prst="rect">
            <a:avLst/>
          </a:prstGeom>
          <a:solidFill>
            <a:srgbClr val="C6D9F1"/>
          </a:solidFill>
          <a:ln>
            <a:solidFill>
              <a:srgbClr val="000000"/>
            </a:solidFill>
          </a:ln>
        </p:spPr>
        <p:txBody>
          <a:bodyPr wrap="square" rtlCol="0">
            <a:spAutoFit/>
          </a:bodyPr>
          <a:lstStyle/>
          <a:p>
            <a:pPr algn="ctr"/>
            <a:r>
              <a:rPr lang="en-US" dirty="0" smtClean="0">
                <a:solidFill>
                  <a:prstClr val="black"/>
                </a:solidFill>
              </a:rPr>
              <a:t>The beam </a:t>
            </a:r>
            <a:r>
              <a:rPr lang="en-US" dirty="0">
                <a:solidFill>
                  <a:prstClr val="black"/>
                </a:solidFill>
              </a:rPr>
              <a:t>expander is a very simple Galilean telescope design.  A family of input lens ROCs </a:t>
            </a:r>
            <a:r>
              <a:rPr lang="en-US" dirty="0" smtClean="0">
                <a:solidFill>
                  <a:prstClr val="black"/>
                </a:solidFill>
              </a:rPr>
              <a:t>were designed </a:t>
            </a:r>
            <a:r>
              <a:rPr lang="en-US" dirty="0">
                <a:solidFill>
                  <a:prstClr val="black"/>
                </a:solidFill>
              </a:rPr>
              <a:t>to accommodate subtle differences of input beam diameters </a:t>
            </a:r>
            <a:r>
              <a:rPr lang="en-US" dirty="0" smtClean="0">
                <a:solidFill>
                  <a:prstClr val="black"/>
                </a:solidFill>
              </a:rPr>
              <a:t>while maintaining the </a:t>
            </a:r>
            <a:r>
              <a:rPr lang="en-US" dirty="0">
                <a:solidFill>
                  <a:prstClr val="black"/>
                </a:solidFill>
              </a:rPr>
              <a:t>same output </a:t>
            </a:r>
            <a:r>
              <a:rPr lang="en-US" dirty="0" smtClean="0">
                <a:solidFill>
                  <a:prstClr val="black"/>
                </a:solidFill>
              </a:rPr>
              <a:t>beam-size </a:t>
            </a:r>
            <a:r>
              <a:rPr lang="en-US" dirty="0">
                <a:solidFill>
                  <a:prstClr val="black"/>
                </a:solidFill>
              </a:rPr>
              <a:t>from laser to laser.</a:t>
            </a:r>
          </a:p>
        </p:txBody>
      </p:sp>
      <p:graphicFrame>
        <p:nvGraphicFramePr>
          <p:cNvPr id="18" name="Table 17"/>
          <p:cNvGraphicFramePr>
            <a:graphicFrameLocks noGrp="1"/>
          </p:cNvGraphicFramePr>
          <p:nvPr>
            <p:extLst>
              <p:ext uri="{D42A27DB-BD31-4B8C-83A1-F6EECF244321}">
                <p14:modId xmlns="" xmlns:p14="http://schemas.microsoft.com/office/powerpoint/2010/main" val="1081735937"/>
              </p:ext>
            </p:extLst>
          </p:nvPr>
        </p:nvGraphicFramePr>
        <p:xfrm>
          <a:off x="304800" y="2895602"/>
          <a:ext cx="3733800" cy="1977873"/>
        </p:xfrm>
        <a:graphic>
          <a:graphicData uri="http://schemas.openxmlformats.org/drawingml/2006/table">
            <a:tbl>
              <a:tblPr firstRow="1" bandRow="1">
                <a:tableStyleId>{5C22544A-7EE6-4342-B048-85BDC9FD1C3A}</a:tableStyleId>
              </a:tblPr>
              <a:tblGrid>
                <a:gridCol w="2887574"/>
                <a:gridCol w="846226"/>
              </a:tblGrid>
              <a:tr h="56480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Input Beam</a:t>
                      </a:r>
                    </a:p>
                  </a:txBody>
                  <a:tcPr anchor="ctr"/>
                </a:tc>
                <a:tc hMerge="1">
                  <a:txBody>
                    <a:bodyPr/>
                    <a:lstStyle/>
                    <a:p>
                      <a:pPr algn="ctr"/>
                      <a:endParaRPr lang="en-US" sz="1600" dirty="0"/>
                    </a:p>
                  </a:txBody>
                  <a:tcPr anchor="ctr"/>
                </a:tc>
              </a:tr>
              <a:tr h="350572">
                <a:tc>
                  <a:txBody>
                    <a:bodyPr/>
                    <a:lstStyle/>
                    <a:p>
                      <a:r>
                        <a:rPr lang="en-US" sz="1200" b="1" dirty="0" smtClean="0">
                          <a:solidFill>
                            <a:schemeClr val="tx2">
                              <a:lumMod val="75000"/>
                            </a:schemeClr>
                          </a:solidFill>
                        </a:rPr>
                        <a:t>Mixed  Mode Beam</a:t>
                      </a:r>
                      <a:r>
                        <a:rPr lang="en-US" sz="1200" b="1" baseline="0" dirty="0" smtClean="0">
                          <a:solidFill>
                            <a:schemeClr val="tx2">
                              <a:lumMod val="75000"/>
                            </a:schemeClr>
                          </a:solidFill>
                        </a:rPr>
                        <a:t> Waist (mm)</a:t>
                      </a:r>
                      <a:endParaRPr lang="en-US" sz="1200" b="1" dirty="0">
                        <a:solidFill>
                          <a:schemeClr val="tx2">
                            <a:lumMod val="75000"/>
                          </a:schemeClr>
                        </a:solidFill>
                      </a:endParaRPr>
                    </a:p>
                  </a:txBody>
                  <a:tcPr anchor="ctr"/>
                </a:tc>
                <a:tc>
                  <a:txBody>
                    <a:bodyPr/>
                    <a:lstStyle/>
                    <a:p>
                      <a:pPr algn="ctr"/>
                      <a:r>
                        <a:rPr lang="en-US" sz="1200" dirty="0" smtClean="0"/>
                        <a:t>0.70</a:t>
                      </a:r>
                      <a:endParaRPr lang="en-US" sz="1200" dirty="0"/>
                    </a:p>
                  </a:txBody>
                  <a:tcPr anchor="ctr"/>
                </a:tc>
              </a:tr>
              <a:tr h="321358">
                <a:tc>
                  <a:txBody>
                    <a:bodyPr/>
                    <a:lstStyle/>
                    <a:p>
                      <a:r>
                        <a:rPr lang="en-US" sz="1200" b="1" dirty="0" smtClean="0">
                          <a:solidFill>
                            <a:schemeClr val="tx2">
                              <a:lumMod val="75000"/>
                            </a:schemeClr>
                          </a:solidFill>
                        </a:rPr>
                        <a:t>M</a:t>
                      </a:r>
                      <a:r>
                        <a:rPr lang="en-US" sz="1200" b="1" baseline="30000" dirty="0" smtClean="0">
                          <a:solidFill>
                            <a:schemeClr val="tx2">
                              <a:lumMod val="75000"/>
                            </a:schemeClr>
                          </a:solidFill>
                        </a:rPr>
                        <a:t>2</a:t>
                      </a:r>
                      <a:endParaRPr lang="en-US" sz="1200" b="1" baseline="30000" dirty="0">
                        <a:solidFill>
                          <a:schemeClr val="tx2">
                            <a:lumMod val="75000"/>
                          </a:schemeClr>
                        </a:solidFill>
                      </a:endParaRPr>
                    </a:p>
                  </a:txBody>
                  <a:tcPr anchor="ctr"/>
                </a:tc>
                <a:tc>
                  <a:txBody>
                    <a:bodyPr/>
                    <a:lstStyle/>
                    <a:p>
                      <a:pPr algn="ctr"/>
                      <a:r>
                        <a:rPr lang="en-US" sz="1200" dirty="0" smtClean="0"/>
                        <a:t>1.4</a:t>
                      </a:r>
                      <a:endParaRPr lang="en-US" sz="1200" dirty="0"/>
                    </a:p>
                  </a:txBody>
                  <a:tcPr anchor="ctr"/>
                </a:tc>
              </a:tr>
              <a:tr h="370567">
                <a:tc>
                  <a:txBody>
                    <a:bodyPr/>
                    <a:lstStyle/>
                    <a:p>
                      <a:r>
                        <a:rPr lang="en-US" sz="1200" b="1" dirty="0" smtClean="0">
                          <a:solidFill>
                            <a:schemeClr val="tx2">
                              <a:lumMod val="75000"/>
                            </a:schemeClr>
                          </a:solidFill>
                        </a:rPr>
                        <a:t>Full Angle of Divergence ( mrad)</a:t>
                      </a:r>
                      <a:endParaRPr lang="en-US" sz="1200" b="1" dirty="0">
                        <a:solidFill>
                          <a:schemeClr val="tx2">
                            <a:lumMod val="75000"/>
                          </a:schemeClr>
                        </a:solidFill>
                      </a:endParaRPr>
                    </a:p>
                  </a:txBody>
                  <a:tcPr anchor="ctr"/>
                </a:tc>
                <a:tc>
                  <a:txBody>
                    <a:bodyPr/>
                    <a:lstStyle/>
                    <a:p>
                      <a:pPr algn="ctr"/>
                      <a:r>
                        <a:rPr lang="en-US" sz="1200" dirty="0" smtClean="0"/>
                        <a:t>1.35</a:t>
                      </a:r>
                      <a:endParaRPr lang="en-US" sz="1200" dirty="0"/>
                    </a:p>
                  </a:txBody>
                  <a:tcPr anchor="ctr"/>
                </a:tc>
              </a:tr>
              <a:tr h="370567">
                <a:tc>
                  <a:txBody>
                    <a:bodyPr/>
                    <a:lstStyle/>
                    <a:p>
                      <a:r>
                        <a:rPr lang="en-US" sz="1200" b="1" dirty="0" smtClean="0">
                          <a:solidFill>
                            <a:schemeClr val="tx2">
                              <a:lumMod val="75000"/>
                            </a:schemeClr>
                          </a:solidFill>
                        </a:rPr>
                        <a:t>Beam Waist to</a:t>
                      </a:r>
                      <a:r>
                        <a:rPr lang="en-US" sz="1200" b="1" baseline="0" dirty="0" smtClean="0">
                          <a:solidFill>
                            <a:schemeClr val="tx2">
                              <a:lumMod val="75000"/>
                            </a:schemeClr>
                          </a:solidFill>
                        </a:rPr>
                        <a:t> the 1</a:t>
                      </a:r>
                      <a:r>
                        <a:rPr lang="en-US" sz="1200" b="1" baseline="30000" dirty="0" smtClean="0">
                          <a:solidFill>
                            <a:schemeClr val="tx2">
                              <a:lumMod val="75000"/>
                            </a:schemeClr>
                          </a:solidFill>
                        </a:rPr>
                        <a:t>st</a:t>
                      </a:r>
                      <a:r>
                        <a:rPr lang="en-US" sz="1200" b="1" baseline="0" dirty="0" smtClean="0">
                          <a:solidFill>
                            <a:schemeClr val="tx2">
                              <a:lumMod val="75000"/>
                            </a:schemeClr>
                          </a:solidFill>
                        </a:rPr>
                        <a:t> lens (mm)</a:t>
                      </a:r>
                      <a:endParaRPr lang="en-US" sz="1200" b="1" dirty="0">
                        <a:solidFill>
                          <a:schemeClr val="tx2">
                            <a:lumMod val="75000"/>
                          </a:schemeClr>
                        </a:solidFill>
                      </a:endParaRPr>
                    </a:p>
                  </a:txBody>
                  <a:tcPr anchor="ctr"/>
                </a:tc>
                <a:tc>
                  <a:txBody>
                    <a:bodyPr/>
                    <a:lstStyle/>
                    <a:p>
                      <a:pPr algn="ctr"/>
                      <a:r>
                        <a:rPr lang="en-US" sz="1200" dirty="0" smtClean="0"/>
                        <a:t>113</a:t>
                      </a:r>
                      <a:endParaRPr lang="en-US" sz="1200" dirty="0"/>
                    </a:p>
                  </a:txBody>
                  <a:tcPr anchor="ctr"/>
                </a:tc>
              </a:tr>
            </a:tbl>
          </a:graphicData>
        </a:graphic>
      </p:graphicFrame>
    </p:spTree>
    <p:extLst>
      <p:ext uri="{BB962C8B-B14F-4D97-AF65-F5344CB8AC3E}">
        <p14:creationId xmlns="" xmlns:p14="http://schemas.microsoft.com/office/powerpoint/2010/main" val="36796190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Beam Expander: Air Pressure vs. Divergence</a:t>
            </a:r>
            <a:endParaRPr lang="en-US" dirty="0"/>
          </a:p>
        </p:txBody>
      </p:sp>
      <p:graphicFrame>
        <p:nvGraphicFramePr>
          <p:cNvPr id="6" name="Table 5"/>
          <p:cNvGraphicFramePr>
            <a:graphicFrameLocks noGrp="1"/>
          </p:cNvGraphicFramePr>
          <p:nvPr>
            <p:extLst>
              <p:ext uri="{D42A27DB-BD31-4B8C-83A1-F6EECF244321}">
                <p14:modId xmlns="" xmlns:p14="http://schemas.microsoft.com/office/powerpoint/2010/main" val="474064131"/>
              </p:ext>
            </p:extLst>
          </p:nvPr>
        </p:nvGraphicFramePr>
        <p:xfrm>
          <a:off x="838200" y="1447800"/>
          <a:ext cx="7249622" cy="2947180"/>
        </p:xfrm>
        <a:graphic>
          <a:graphicData uri="http://schemas.openxmlformats.org/drawingml/2006/table">
            <a:tbl>
              <a:tblPr firstRow="1" bandRow="1">
                <a:tableStyleId>{5C22544A-7EE6-4342-B048-85BDC9FD1C3A}</a:tableStyleId>
              </a:tblPr>
              <a:tblGrid>
                <a:gridCol w="1022675"/>
                <a:gridCol w="1022673"/>
                <a:gridCol w="613604"/>
                <a:gridCol w="596357"/>
                <a:gridCol w="926291"/>
                <a:gridCol w="1636278"/>
                <a:gridCol w="1431744"/>
              </a:tblGrid>
              <a:tr h="1069144">
                <a:tc>
                  <a:txBody>
                    <a:bodyPr/>
                    <a:lstStyle/>
                    <a:p>
                      <a:pPr algn="ctr"/>
                      <a:r>
                        <a:rPr lang="en-US" sz="1400" dirty="0" smtClean="0"/>
                        <a:t>Air Pressure (ATM)</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Beam Div. (Full,</a:t>
                      </a:r>
                      <a:r>
                        <a:rPr lang="en-US" sz="1400" baseline="0" dirty="0" smtClean="0"/>
                        <a:t> </a:t>
                      </a:r>
                      <a:r>
                        <a:rPr lang="en-US" sz="1400" dirty="0" smtClean="0"/>
                        <a:t>µrad)</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smtClean="0">
                          <a:solidFill>
                            <a:schemeClr val="bg1"/>
                          </a:solidFill>
                          <a:latin typeface="+mn-lt"/>
                        </a:rPr>
                        <a:t>Div. </a:t>
                      </a:r>
                      <a:r>
                        <a:rPr lang="en-US" sz="1400" b="1" i="0" u="none" strike="noStrike" dirty="0" smtClean="0">
                          <a:solidFill>
                            <a:schemeClr val="bg1"/>
                          </a:solidFill>
                          <a:latin typeface="Symbol"/>
                        </a:rPr>
                        <a:t>D</a:t>
                      </a:r>
                    </a:p>
                    <a:p>
                      <a:pPr algn="ctr"/>
                      <a:endParaRPr lang="en-US" sz="1400" dirty="0"/>
                    </a:p>
                  </a:txBody>
                  <a:tcPr/>
                </a:tc>
                <a:tc>
                  <a:txBody>
                    <a:bodyPr/>
                    <a:lstStyle/>
                    <a:p>
                      <a:pPr algn="ctr"/>
                      <a:r>
                        <a:rPr lang="en-US" sz="1400" dirty="0" smtClean="0"/>
                        <a:t>% </a:t>
                      </a:r>
                      <a:r>
                        <a:rPr lang="en-US" sz="800" dirty="0" smtClean="0"/>
                        <a:t>change</a:t>
                      </a:r>
                    </a:p>
                  </a:txBody>
                  <a:tcPr/>
                </a:tc>
                <a:tc>
                  <a:txBody>
                    <a:bodyPr/>
                    <a:lstStyle/>
                    <a:p>
                      <a:pPr algn="ctr"/>
                      <a:r>
                        <a:rPr lang="en-US" sz="1400" dirty="0" smtClean="0"/>
                        <a:t>Beam Waist</a:t>
                      </a:r>
                      <a:r>
                        <a:rPr lang="en-US" sz="1400" baseline="0" dirty="0" smtClean="0"/>
                        <a:t> (mm)</a:t>
                      </a:r>
                      <a:endParaRPr lang="en-US" sz="1400" dirty="0"/>
                    </a:p>
                  </a:txBody>
                  <a:tcPr/>
                </a:tc>
                <a:tc>
                  <a:txBody>
                    <a:bodyPr/>
                    <a:lstStyle/>
                    <a:p>
                      <a:pPr algn="ctr"/>
                      <a:r>
                        <a:rPr lang="en-US" sz="1400" dirty="0" smtClean="0"/>
                        <a:t>Beam Waist Location to the</a:t>
                      </a:r>
                      <a:r>
                        <a:rPr lang="en-US" sz="1400" baseline="0" dirty="0" smtClean="0"/>
                        <a:t> last lens</a:t>
                      </a:r>
                      <a:r>
                        <a:rPr lang="en-US" sz="1400" dirty="0" smtClean="0"/>
                        <a:t> (mm)</a:t>
                      </a:r>
                      <a:endParaRPr lang="en-US" sz="1400" dirty="0"/>
                    </a:p>
                  </a:txBody>
                  <a:tcPr/>
                </a:tc>
                <a:tc>
                  <a:txBody>
                    <a:bodyPr/>
                    <a:lstStyle/>
                    <a:p>
                      <a:pPr algn="ctr"/>
                      <a:r>
                        <a:rPr lang="en-US" sz="1400" dirty="0" smtClean="0"/>
                        <a:t>Beam</a:t>
                      </a:r>
                      <a:r>
                        <a:rPr lang="en-US" sz="1400" baseline="0" dirty="0" smtClean="0"/>
                        <a:t> Size at Telescope Output (mm)</a:t>
                      </a:r>
                      <a:endParaRPr lang="en-US" sz="1400" dirty="0"/>
                    </a:p>
                  </a:txBody>
                  <a:tcPr/>
                </a:tc>
              </a:tr>
              <a:tr h="400929">
                <a:tc>
                  <a:txBody>
                    <a:bodyPr/>
                    <a:lstStyle/>
                    <a:p>
                      <a:pPr algn="ctr"/>
                      <a:r>
                        <a:rPr lang="en-US" sz="1200" b="1" dirty="0" smtClean="0"/>
                        <a:t>1</a:t>
                      </a:r>
                      <a:endParaRPr lang="en-US" sz="1200" b="1" dirty="0"/>
                    </a:p>
                  </a:txBody>
                  <a:tcPr/>
                </a:tc>
                <a:tc>
                  <a:txBody>
                    <a:bodyPr/>
                    <a:lstStyle/>
                    <a:p>
                      <a:pPr algn="ctr" fontAlgn="ctr"/>
                      <a:r>
                        <a:rPr lang="en-US" sz="1400" b="1" i="0" u="none" strike="noStrike" dirty="0" smtClean="0">
                          <a:solidFill>
                            <a:srgbClr val="000000"/>
                          </a:solidFill>
                          <a:latin typeface="Calibri"/>
                        </a:rPr>
                        <a:t>97.41</a:t>
                      </a:r>
                      <a:endParaRPr lang="en-US" sz="1400" b="1" i="0" u="none" strike="noStrike" dirty="0">
                        <a:solidFill>
                          <a:srgbClr val="000000"/>
                        </a:solidFill>
                        <a:latin typeface="Calibri"/>
                      </a:endParaRPr>
                    </a:p>
                  </a:txBody>
                  <a:tcPr marL="6714" marR="6714" marT="6714" marB="0" anchor="ctr"/>
                </a:tc>
                <a:tc>
                  <a:txBody>
                    <a:bodyPr/>
                    <a:lstStyle/>
                    <a:p>
                      <a:pPr algn="ctr" fontAlgn="ctr"/>
                      <a:r>
                        <a:rPr lang="en-US" sz="1400" b="1" i="0" u="none" strike="noStrike" dirty="0" smtClean="0">
                          <a:solidFill>
                            <a:srgbClr val="000000"/>
                          </a:solidFill>
                          <a:latin typeface="Calibri"/>
                        </a:rPr>
                        <a:t>0</a:t>
                      </a:r>
                      <a:endParaRPr lang="en-US" sz="1400" b="1" i="0" u="none" strike="noStrike" dirty="0">
                        <a:solidFill>
                          <a:srgbClr val="000000"/>
                        </a:solidFill>
                        <a:latin typeface="Calibri"/>
                      </a:endParaRPr>
                    </a:p>
                  </a:txBody>
                  <a:tcPr marL="6714" marR="6714" marT="6714" marB="0" anchor="ctr"/>
                </a:tc>
                <a:tc>
                  <a:txBody>
                    <a:bodyPr/>
                    <a:lstStyle/>
                    <a:p>
                      <a:pPr algn="ctr" fontAlgn="ctr"/>
                      <a:r>
                        <a:rPr lang="en-US" sz="1400" b="1" i="0" u="none" strike="noStrike" dirty="0" smtClean="0">
                          <a:solidFill>
                            <a:srgbClr val="000000"/>
                          </a:solidFill>
                          <a:latin typeface="Calibri"/>
                        </a:rPr>
                        <a:t>0%</a:t>
                      </a:r>
                      <a:endParaRPr lang="en-US" sz="1400" b="1" i="0" u="none" strike="noStrike" dirty="0">
                        <a:solidFill>
                          <a:srgbClr val="000000"/>
                        </a:solidFill>
                        <a:latin typeface="Calibri"/>
                      </a:endParaRPr>
                    </a:p>
                  </a:txBody>
                  <a:tcPr marL="6714" marR="6714" marT="6714" marB="0" anchor="ctr"/>
                </a:tc>
                <a:tc>
                  <a:txBody>
                    <a:bodyPr/>
                    <a:lstStyle/>
                    <a:p>
                      <a:pPr algn="ctr" fontAlgn="ctr"/>
                      <a:r>
                        <a:rPr lang="en-US" sz="1400" b="1" i="0" u="none" strike="noStrike" dirty="0" smtClean="0">
                          <a:solidFill>
                            <a:srgbClr val="000000"/>
                          </a:solidFill>
                          <a:latin typeface="Calibri"/>
                        </a:rPr>
                        <a:t>9.735</a:t>
                      </a:r>
                      <a:endParaRPr lang="en-US" sz="1400" b="1" i="0" u="none" strike="noStrike" dirty="0">
                        <a:solidFill>
                          <a:srgbClr val="000000"/>
                        </a:solidFill>
                        <a:latin typeface="Calibri"/>
                      </a:endParaRPr>
                    </a:p>
                  </a:txBody>
                  <a:tcPr marL="6714" marR="6714" marT="6714" marB="0" anchor="ctr"/>
                </a:tc>
                <a:tc>
                  <a:txBody>
                    <a:bodyPr/>
                    <a:lstStyle/>
                    <a:p>
                      <a:pPr algn="ctr" fontAlgn="ctr"/>
                      <a:r>
                        <a:rPr lang="en-US" sz="1400" b="1" i="0" u="none" strike="noStrike" dirty="0" smtClean="0">
                          <a:solidFill>
                            <a:srgbClr val="000000"/>
                          </a:solidFill>
                          <a:latin typeface="Calibri"/>
                        </a:rPr>
                        <a:t>1112</a:t>
                      </a:r>
                      <a:endParaRPr lang="en-US" sz="1400" b="1" i="0" u="none" strike="noStrike" dirty="0">
                        <a:solidFill>
                          <a:srgbClr val="000000"/>
                        </a:solidFill>
                        <a:latin typeface="Calibri"/>
                      </a:endParaRPr>
                    </a:p>
                  </a:txBody>
                  <a:tcPr marL="6714" marR="6714" marT="6714" marB="0" anchor="ctr"/>
                </a:tc>
                <a:tc>
                  <a:txBody>
                    <a:bodyPr/>
                    <a:lstStyle/>
                    <a:p>
                      <a:pPr algn="ctr" fontAlgn="ctr"/>
                      <a:r>
                        <a:rPr lang="en-US" sz="1400" b="1" i="0" u="none" strike="noStrike" dirty="0" smtClean="0">
                          <a:solidFill>
                            <a:srgbClr val="000000"/>
                          </a:solidFill>
                          <a:latin typeface="Calibri"/>
                        </a:rPr>
                        <a:t>9.736</a:t>
                      </a:r>
                      <a:endParaRPr lang="en-US" sz="1400" b="1" i="0" u="none" strike="noStrike" dirty="0">
                        <a:solidFill>
                          <a:srgbClr val="000000"/>
                        </a:solidFill>
                        <a:latin typeface="Calibri"/>
                      </a:endParaRPr>
                    </a:p>
                  </a:txBody>
                  <a:tcPr marL="6714" marR="6714" marT="6714" marB="0" anchor="ctr"/>
                </a:tc>
              </a:tr>
              <a:tr h="400929">
                <a:tc>
                  <a:txBody>
                    <a:bodyPr/>
                    <a:lstStyle/>
                    <a:p>
                      <a:pPr algn="ctr"/>
                      <a:r>
                        <a:rPr lang="en-US" sz="1200" b="1" dirty="0" smtClean="0"/>
                        <a:t>0.75</a:t>
                      </a:r>
                      <a:endParaRPr lang="en-US" sz="1200" b="1" dirty="0"/>
                    </a:p>
                  </a:txBody>
                  <a:tcPr/>
                </a:tc>
                <a:tc>
                  <a:txBody>
                    <a:bodyPr/>
                    <a:lstStyle/>
                    <a:p>
                      <a:pPr algn="ctr" fontAlgn="ctr"/>
                      <a:r>
                        <a:rPr lang="en-US" sz="1400" b="0" i="0" u="none" strike="noStrike" dirty="0" smtClean="0">
                          <a:solidFill>
                            <a:srgbClr val="000000"/>
                          </a:solidFill>
                          <a:latin typeface="Calibri"/>
                        </a:rPr>
                        <a:t>97.54</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0.13</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0.13%</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9.722</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-5480</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9.737</a:t>
                      </a:r>
                      <a:endParaRPr lang="en-US" sz="1400" b="0" i="0" u="none" strike="noStrike" dirty="0">
                        <a:solidFill>
                          <a:srgbClr val="000000"/>
                        </a:solidFill>
                        <a:latin typeface="Calibri"/>
                      </a:endParaRPr>
                    </a:p>
                  </a:txBody>
                  <a:tcPr marL="6714" marR="6714" marT="6714" marB="0" anchor="ctr"/>
                </a:tc>
              </a:tr>
              <a:tr h="400929">
                <a:tc>
                  <a:txBody>
                    <a:bodyPr/>
                    <a:lstStyle/>
                    <a:p>
                      <a:pPr algn="ctr"/>
                      <a:r>
                        <a:rPr lang="en-US" sz="1200" b="1" dirty="0" smtClean="0"/>
                        <a:t>0.5</a:t>
                      </a:r>
                      <a:endParaRPr lang="en-US" sz="1200" b="1" dirty="0"/>
                    </a:p>
                  </a:txBody>
                  <a:tcPr/>
                </a:tc>
                <a:tc>
                  <a:txBody>
                    <a:bodyPr/>
                    <a:lstStyle/>
                    <a:p>
                      <a:pPr algn="ctr" fontAlgn="ctr"/>
                      <a:r>
                        <a:rPr lang="en-US" sz="1400" b="0" i="0" u="none" strike="noStrike" dirty="0" smtClean="0">
                          <a:solidFill>
                            <a:srgbClr val="000000"/>
                          </a:solidFill>
                          <a:latin typeface="Calibri"/>
                        </a:rPr>
                        <a:t>98.09</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0.68</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0.70%</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9.668</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-11939</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9.738</a:t>
                      </a:r>
                      <a:endParaRPr lang="en-US" sz="1400" b="0" i="0" u="none" strike="noStrike" dirty="0">
                        <a:solidFill>
                          <a:srgbClr val="000000"/>
                        </a:solidFill>
                        <a:latin typeface="Calibri"/>
                      </a:endParaRPr>
                    </a:p>
                  </a:txBody>
                  <a:tcPr marL="6714" marR="6714" marT="6714" marB="0" anchor="ctr"/>
                </a:tc>
              </a:tr>
              <a:tr h="0">
                <a:tc>
                  <a:txBody>
                    <a:bodyPr/>
                    <a:lstStyle/>
                    <a:p>
                      <a:pPr algn="ctr"/>
                      <a:r>
                        <a:rPr lang="en-US" sz="1200" b="1" dirty="0" smtClean="0"/>
                        <a:t>0.25</a:t>
                      </a:r>
                      <a:endParaRPr lang="en-US" sz="1200" b="1" dirty="0"/>
                    </a:p>
                  </a:txBody>
                  <a:tcPr/>
                </a:tc>
                <a:tc>
                  <a:txBody>
                    <a:bodyPr/>
                    <a:lstStyle/>
                    <a:p>
                      <a:pPr algn="ctr" fontAlgn="ctr"/>
                      <a:r>
                        <a:rPr lang="en-US" sz="1400" b="0" i="0" u="none" strike="noStrike" dirty="0" smtClean="0">
                          <a:solidFill>
                            <a:srgbClr val="000000"/>
                          </a:solidFill>
                          <a:latin typeface="Calibri"/>
                        </a:rPr>
                        <a:t>99.06</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1.65</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1.69%</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9.573</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-18104</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9.739</a:t>
                      </a:r>
                      <a:endParaRPr lang="en-US" sz="1400" b="0" i="0" u="none" strike="noStrike" dirty="0">
                        <a:solidFill>
                          <a:srgbClr val="000000"/>
                        </a:solidFill>
                        <a:latin typeface="Calibri"/>
                      </a:endParaRPr>
                    </a:p>
                  </a:txBody>
                  <a:tcPr marL="6714" marR="6714" marT="6714" marB="0" anchor="ctr"/>
                </a:tc>
              </a:tr>
              <a:tr h="400929">
                <a:tc>
                  <a:txBody>
                    <a:bodyPr/>
                    <a:lstStyle/>
                    <a:p>
                      <a:pPr algn="ctr"/>
                      <a:r>
                        <a:rPr lang="en-US" sz="1200" b="1" dirty="0" smtClean="0"/>
                        <a:t>0</a:t>
                      </a:r>
                      <a:endParaRPr lang="en-US" sz="1200" b="1" dirty="0"/>
                    </a:p>
                  </a:txBody>
                  <a:tcPr/>
                </a:tc>
                <a:tc>
                  <a:txBody>
                    <a:bodyPr/>
                    <a:lstStyle/>
                    <a:p>
                      <a:pPr algn="ctr" fontAlgn="ctr"/>
                      <a:r>
                        <a:rPr lang="en-US" sz="1400" b="0" i="0" u="none" strike="noStrike" dirty="0" smtClean="0">
                          <a:solidFill>
                            <a:srgbClr val="000000"/>
                          </a:solidFill>
                          <a:latin typeface="Calibri"/>
                        </a:rPr>
                        <a:t>100.44</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3.03</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3.11%</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9.442</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-23841</a:t>
                      </a:r>
                      <a:endParaRPr lang="en-US" sz="1400" b="0" i="0" u="none" strike="noStrike" dirty="0">
                        <a:solidFill>
                          <a:srgbClr val="000000"/>
                        </a:solidFill>
                        <a:latin typeface="Calibri"/>
                      </a:endParaRPr>
                    </a:p>
                  </a:txBody>
                  <a:tcPr marL="6714" marR="6714" marT="6714" marB="0" anchor="ctr"/>
                </a:tc>
                <a:tc>
                  <a:txBody>
                    <a:bodyPr/>
                    <a:lstStyle/>
                    <a:p>
                      <a:pPr algn="ctr" fontAlgn="ctr"/>
                      <a:r>
                        <a:rPr lang="en-US" sz="1400" b="0" i="0" u="none" strike="noStrike" dirty="0" smtClean="0">
                          <a:solidFill>
                            <a:srgbClr val="000000"/>
                          </a:solidFill>
                          <a:latin typeface="Calibri"/>
                        </a:rPr>
                        <a:t>9.741</a:t>
                      </a:r>
                      <a:endParaRPr lang="en-US" sz="1400" b="0" i="0" u="none" strike="noStrike" dirty="0">
                        <a:solidFill>
                          <a:srgbClr val="000000"/>
                        </a:solidFill>
                        <a:latin typeface="Calibri"/>
                      </a:endParaRPr>
                    </a:p>
                  </a:txBody>
                  <a:tcPr marL="6714" marR="6714" marT="6714" marB="0" anchor="ctr"/>
                </a:tc>
              </a:tr>
            </a:tbl>
          </a:graphicData>
        </a:graphic>
      </p:graphicFrame>
      <p:sp>
        <p:nvSpPr>
          <p:cNvPr id="7" name="Rectangle 6"/>
          <p:cNvSpPr/>
          <p:nvPr/>
        </p:nvSpPr>
        <p:spPr bwMode="auto">
          <a:xfrm flipV="1">
            <a:off x="1854624" y="1432695"/>
            <a:ext cx="1045399" cy="297023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p:txBody>
      </p:sp>
      <p:sp>
        <p:nvSpPr>
          <p:cNvPr id="8" name="Rectangle 7"/>
          <p:cNvSpPr/>
          <p:nvPr/>
        </p:nvSpPr>
        <p:spPr bwMode="auto">
          <a:xfrm flipV="1">
            <a:off x="4067644" y="1417945"/>
            <a:ext cx="959191" cy="2999731"/>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ndParaRPr>
          </a:p>
        </p:txBody>
      </p:sp>
      <p:sp>
        <p:nvSpPr>
          <p:cNvPr id="9" name="TextBox 8"/>
          <p:cNvSpPr txBox="1"/>
          <p:nvPr/>
        </p:nvSpPr>
        <p:spPr>
          <a:xfrm>
            <a:off x="533400" y="5583833"/>
            <a:ext cx="7848600" cy="646331"/>
          </a:xfrm>
          <a:prstGeom prst="rect">
            <a:avLst/>
          </a:prstGeom>
          <a:solidFill>
            <a:srgbClr val="C6D9F1"/>
          </a:solidFill>
          <a:ln>
            <a:solidFill>
              <a:srgbClr val="000000"/>
            </a:solidFill>
          </a:ln>
        </p:spPr>
        <p:txBody>
          <a:bodyPr wrap="square" rtlCol="0">
            <a:spAutoFit/>
          </a:bodyPr>
          <a:lstStyle/>
          <a:p>
            <a:pPr algn="ctr"/>
            <a:r>
              <a:rPr lang="en-US" dirty="0" smtClean="0"/>
              <a:t>The beam expander design meets the system divergence requirement over the full  operating pressure range</a:t>
            </a:r>
          </a:p>
        </p:txBody>
      </p:sp>
    </p:spTree>
    <p:extLst>
      <p:ext uri="{BB962C8B-B14F-4D97-AF65-F5344CB8AC3E}">
        <p14:creationId xmlns="" xmlns:p14="http://schemas.microsoft.com/office/powerpoint/2010/main" val="1278716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a:xfrm>
            <a:off x="1211699" y="194217"/>
            <a:ext cx="7318375" cy="406400"/>
          </a:xfrm>
          <a:prstGeom prst="rect">
            <a:avLst/>
          </a:prstGeom>
        </p:spPr>
        <p:txBody>
          <a:bodyPr/>
          <a:lstStyle/>
          <a:p>
            <a:r>
              <a:rPr sz="3200" dirty="0"/>
              <a:t>Laser Team Organization</a:t>
            </a:r>
          </a:p>
        </p:txBody>
      </p:sp>
      <p:sp>
        <p:nvSpPr>
          <p:cNvPr id="28677" name="Text Box 17"/>
          <p:cNvSpPr txBox="1">
            <a:spLocks noChangeArrowheads="1"/>
          </p:cNvSpPr>
          <p:nvPr/>
        </p:nvSpPr>
        <p:spPr bwMode="auto">
          <a:xfrm>
            <a:off x="129093" y="1445297"/>
            <a:ext cx="1764254" cy="1545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0" rIns="0">
            <a:prstTxWarp prst="textNoShape">
              <a:avLst/>
            </a:prstTxWarp>
          </a:bodyPr>
          <a:lstStyle/>
          <a:p>
            <a:pPr algn="ctr">
              <a:spcAft>
                <a:spcPts val="1000"/>
              </a:spcAft>
              <a:defRPr/>
            </a:pPr>
            <a:r>
              <a:rPr lang="en-US" b="1" dirty="0" smtClean="0">
                <a:solidFill>
                  <a:srgbClr val="008000"/>
                </a:solidFill>
              </a:rPr>
              <a:t>GSFC</a:t>
            </a:r>
          </a:p>
          <a:p>
            <a:pPr algn="ctr">
              <a:spcAft>
                <a:spcPts val="1000"/>
              </a:spcAft>
              <a:defRPr/>
            </a:pPr>
            <a:r>
              <a:rPr lang="en-US" dirty="0" smtClean="0"/>
              <a:t>Risk Reduction &amp; Requirements Verification</a:t>
            </a:r>
            <a:endParaRPr lang="en-US" b="1" dirty="0">
              <a:solidFill>
                <a:srgbClr val="008000"/>
              </a:solidFill>
            </a:endParaRPr>
          </a:p>
        </p:txBody>
      </p:sp>
      <p:sp>
        <p:nvSpPr>
          <p:cNvPr id="28679" name="Text Box 37"/>
          <p:cNvSpPr txBox="1">
            <a:spLocks noChangeArrowheads="1"/>
          </p:cNvSpPr>
          <p:nvPr/>
        </p:nvSpPr>
        <p:spPr bwMode="auto">
          <a:xfrm>
            <a:off x="5456313" y="1312432"/>
            <a:ext cx="1891153" cy="104082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prstTxWarp prst="textNoShape">
              <a:avLst/>
            </a:prstTxWarp>
          </a:bodyPr>
          <a:lstStyle/>
          <a:p>
            <a:pPr algn="ctr">
              <a:spcAft>
                <a:spcPts val="1000"/>
              </a:spcAft>
              <a:defRPr/>
            </a:pPr>
            <a:r>
              <a:rPr lang="en-US" b="1" dirty="0">
                <a:solidFill>
                  <a:srgbClr val="008000"/>
                </a:solidFill>
              </a:rPr>
              <a:t> Fibertek</a:t>
            </a:r>
          </a:p>
          <a:p>
            <a:pPr algn="ctr" fontAlgn="auto">
              <a:spcBef>
                <a:spcPts val="0"/>
              </a:spcBef>
              <a:spcAft>
                <a:spcPts val="1000"/>
              </a:spcAft>
              <a:defRPr/>
            </a:pPr>
            <a:r>
              <a:rPr lang="en-US" dirty="0" smtClean="0"/>
              <a:t>Flight Laser Design &amp; Build</a:t>
            </a:r>
            <a:endParaRPr lang="en-US" dirty="0"/>
          </a:p>
        </p:txBody>
      </p:sp>
      <p:sp>
        <p:nvSpPr>
          <p:cNvPr id="28682" name="Text Box 10"/>
          <p:cNvSpPr txBox="1">
            <a:spLocks noChangeArrowheads="1"/>
          </p:cNvSpPr>
          <p:nvPr/>
        </p:nvSpPr>
        <p:spPr bwMode="auto">
          <a:xfrm>
            <a:off x="2069988" y="1569563"/>
            <a:ext cx="1358900" cy="1524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prstTxWarp prst="textNoShape">
              <a:avLst/>
            </a:prstTxWarp>
          </a:bodyPr>
          <a:lstStyle/>
          <a:p>
            <a:pPr algn="ctr">
              <a:spcAft>
                <a:spcPts val="1000"/>
              </a:spcAft>
              <a:defRPr/>
            </a:pPr>
            <a:r>
              <a:rPr lang="en-US" b="1" dirty="0">
                <a:solidFill>
                  <a:srgbClr val="008000"/>
                </a:solidFill>
              </a:rPr>
              <a:t>LGS Innovations</a:t>
            </a:r>
          </a:p>
          <a:p>
            <a:pPr algn="ctr" fontAlgn="auto">
              <a:spcBef>
                <a:spcPts val="0"/>
              </a:spcBef>
              <a:spcAft>
                <a:spcPts val="1000"/>
              </a:spcAft>
              <a:defRPr/>
            </a:pPr>
            <a:r>
              <a:rPr lang="en-US" dirty="0" smtClean="0"/>
              <a:t>Reliability Analysis</a:t>
            </a:r>
            <a:endParaRPr lang="en-US" dirty="0"/>
          </a:p>
        </p:txBody>
      </p:sp>
      <p:graphicFrame>
        <p:nvGraphicFramePr>
          <p:cNvPr id="24" name="Table 23"/>
          <p:cNvGraphicFramePr>
            <a:graphicFrameLocks noGrp="1"/>
          </p:cNvGraphicFramePr>
          <p:nvPr>
            <p:extLst>
              <p:ext uri="{D42A27DB-BD31-4B8C-83A1-F6EECF244321}">
                <p14:modId xmlns="" xmlns:p14="http://schemas.microsoft.com/office/powerpoint/2010/main" val="2122731484"/>
              </p:ext>
            </p:extLst>
          </p:nvPr>
        </p:nvGraphicFramePr>
        <p:xfrm>
          <a:off x="377612" y="3104031"/>
          <a:ext cx="1364553" cy="2458720"/>
        </p:xfrm>
        <a:graphic>
          <a:graphicData uri="http://schemas.openxmlformats.org/drawingml/2006/table">
            <a:tbl>
              <a:tblPr firstRow="1" bandRow="1">
                <a:tableStyleId>{69CF1AB2-1976-4502-BF36-3FF5EA218861}</a:tableStyleId>
              </a:tblPr>
              <a:tblGrid>
                <a:gridCol w="1364553"/>
              </a:tblGrid>
              <a:tr h="307340">
                <a:tc>
                  <a:txBody>
                    <a:bodyPr/>
                    <a:lstStyle/>
                    <a:p>
                      <a:pPr algn="ctr"/>
                      <a:r>
                        <a:rPr lang="en-US" sz="1200" b="0" dirty="0" smtClean="0"/>
                        <a:t>Mark Stephen</a:t>
                      </a:r>
                    </a:p>
                  </a:txBody>
                  <a:tcPr/>
                </a:tc>
              </a:tr>
              <a:tr h="307340">
                <a:tc>
                  <a:txBody>
                    <a:bodyPr/>
                    <a:lstStyle/>
                    <a:p>
                      <a:pPr algn="ctr"/>
                      <a:r>
                        <a:rPr lang="en-US" sz="1200" b="0" dirty="0" smtClean="0"/>
                        <a:t>Kathy Strickler</a:t>
                      </a:r>
                    </a:p>
                  </a:txBody>
                  <a:tcPr/>
                </a:tc>
              </a:tr>
              <a:tr h="307340">
                <a:tc>
                  <a:txBody>
                    <a:bodyPr/>
                    <a:lstStyle/>
                    <a:p>
                      <a:pPr algn="ctr"/>
                      <a:r>
                        <a:rPr lang="en-US" sz="1200" b="0" dirty="0" smtClean="0"/>
                        <a:t>Elisavet Troupaki</a:t>
                      </a:r>
                    </a:p>
                  </a:txBody>
                  <a:tcPr/>
                </a:tc>
              </a:tr>
              <a:tr h="307340">
                <a:tc>
                  <a:txBody>
                    <a:bodyPr/>
                    <a:lstStyle/>
                    <a:p>
                      <a:pPr algn="ctr"/>
                      <a:r>
                        <a:rPr lang="en-US" sz="1200" dirty="0" smtClean="0"/>
                        <a:t>Oleg Konoplev</a:t>
                      </a:r>
                      <a:endParaRPr lang="en-US" sz="1200" dirty="0"/>
                    </a:p>
                  </a:txBody>
                  <a:tcPr/>
                </a:tc>
              </a:tr>
              <a:tr h="307340">
                <a:tc>
                  <a:txBody>
                    <a:bodyPr/>
                    <a:lstStyle/>
                    <a:p>
                      <a:pPr algn="ctr"/>
                      <a:r>
                        <a:rPr lang="en-US" sz="1200" dirty="0" smtClean="0"/>
                        <a:t>Furqan Chiragh</a:t>
                      </a:r>
                      <a:endParaRPr lang="en-US" sz="1200" dirty="0"/>
                    </a:p>
                  </a:txBody>
                  <a:tcPr/>
                </a:tc>
              </a:tr>
              <a:tr h="307340">
                <a:tc>
                  <a:txBody>
                    <a:bodyPr/>
                    <a:lstStyle/>
                    <a:p>
                      <a:pPr algn="ctr"/>
                      <a:r>
                        <a:rPr lang="en-US" sz="1200" dirty="0" smtClean="0"/>
                        <a:t>Alex Vasilyev</a:t>
                      </a:r>
                      <a:endParaRPr lang="en-US" sz="1200" dirty="0"/>
                    </a:p>
                  </a:txBody>
                  <a:tcPr/>
                </a:tc>
              </a:tr>
              <a:tr h="307340">
                <a:tc>
                  <a:txBody>
                    <a:bodyPr/>
                    <a:lstStyle/>
                    <a:p>
                      <a:pPr algn="ctr"/>
                      <a:r>
                        <a:rPr lang="en-US" sz="1200" dirty="0" smtClean="0"/>
                        <a:t>Frankie Micalizzi</a:t>
                      </a:r>
                      <a:endParaRPr lang="en-US" sz="1200" dirty="0"/>
                    </a:p>
                  </a:txBody>
                  <a:tcPr/>
                </a:tc>
              </a:tr>
              <a:tr h="307340">
                <a:tc>
                  <a:txBody>
                    <a:bodyPr/>
                    <a:lstStyle/>
                    <a:p>
                      <a:pPr algn="ctr"/>
                      <a:r>
                        <a:rPr lang="en-US" sz="1200" dirty="0" smtClean="0"/>
                        <a:t>Demetrius</a:t>
                      </a:r>
                      <a:r>
                        <a:rPr lang="en-US" sz="1200" baseline="0" dirty="0" smtClean="0"/>
                        <a:t> Poulios</a:t>
                      </a:r>
                      <a:endParaRPr lang="en-US" sz="1200" dirty="0"/>
                    </a:p>
                  </a:txBody>
                  <a:tcPr/>
                </a:tc>
              </a:tr>
            </a:tbl>
          </a:graphicData>
        </a:graphic>
      </p:graphicFrame>
      <p:graphicFrame>
        <p:nvGraphicFramePr>
          <p:cNvPr id="33" name="Table 32"/>
          <p:cNvGraphicFramePr>
            <a:graphicFrameLocks noGrp="1"/>
          </p:cNvGraphicFramePr>
          <p:nvPr>
            <p:extLst>
              <p:ext uri="{D42A27DB-BD31-4B8C-83A1-F6EECF244321}">
                <p14:modId xmlns="" xmlns:p14="http://schemas.microsoft.com/office/powerpoint/2010/main" val="879204646"/>
              </p:ext>
            </p:extLst>
          </p:nvPr>
        </p:nvGraphicFramePr>
        <p:xfrm>
          <a:off x="2155312" y="3258479"/>
          <a:ext cx="1187842" cy="1536700"/>
        </p:xfrm>
        <a:graphic>
          <a:graphicData uri="http://schemas.openxmlformats.org/drawingml/2006/table">
            <a:tbl>
              <a:tblPr firstRow="1" bandRow="1">
                <a:tableStyleId>{69CF1AB2-1976-4502-BF36-3FF5EA218861}</a:tableStyleId>
              </a:tblPr>
              <a:tblGrid>
                <a:gridCol w="1187842"/>
              </a:tblGrid>
              <a:tr h="307340">
                <a:tc>
                  <a:txBody>
                    <a:bodyPr/>
                    <a:lstStyle/>
                    <a:p>
                      <a:pPr algn="ctr"/>
                      <a:r>
                        <a:rPr lang="en-US" sz="1200" b="0" dirty="0" smtClean="0"/>
                        <a:t>Al Piccirilli</a:t>
                      </a:r>
                    </a:p>
                  </a:txBody>
                  <a:tcPr/>
                </a:tc>
              </a:tr>
              <a:tr h="307340">
                <a:tc>
                  <a:txBody>
                    <a:bodyPr/>
                    <a:lstStyle/>
                    <a:p>
                      <a:pPr algn="ctr"/>
                      <a:r>
                        <a:rPr lang="en-US" sz="1200" dirty="0" smtClean="0"/>
                        <a:t>Frank Nash</a:t>
                      </a:r>
                      <a:endParaRPr lang="en-US" sz="1200" dirty="0"/>
                    </a:p>
                  </a:txBody>
                  <a:tcPr/>
                </a:tc>
              </a:tr>
              <a:tr h="307340">
                <a:tc>
                  <a:txBody>
                    <a:bodyPr/>
                    <a:lstStyle/>
                    <a:p>
                      <a:pPr algn="ctr"/>
                      <a:r>
                        <a:rPr lang="en-US" sz="1200" dirty="0" smtClean="0"/>
                        <a:t>Leslie Reith</a:t>
                      </a:r>
                      <a:endParaRPr lang="en-US" sz="1200" dirty="0"/>
                    </a:p>
                  </a:txBody>
                  <a:tcPr/>
                </a:tc>
              </a:tr>
              <a:tr h="307340">
                <a:tc>
                  <a:txBody>
                    <a:bodyPr/>
                    <a:lstStyle/>
                    <a:p>
                      <a:pPr algn="ctr"/>
                      <a:r>
                        <a:rPr lang="en-US" sz="1200" dirty="0" smtClean="0"/>
                        <a:t>Tom Eltringham</a:t>
                      </a:r>
                      <a:endParaRPr lang="en-US" sz="1200" dirty="0"/>
                    </a:p>
                  </a:txBody>
                  <a:tcPr/>
                </a:tc>
              </a:tr>
              <a:tr h="307340">
                <a:tc>
                  <a:txBody>
                    <a:bodyPr/>
                    <a:lstStyle/>
                    <a:p>
                      <a:pPr algn="ctr"/>
                      <a:r>
                        <a:rPr lang="en-US" sz="1200" dirty="0" smtClean="0"/>
                        <a:t>Walt Slusark</a:t>
                      </a:r>
                      <a:endParaRPr lang="en-US" sz="1200" dirty="0"/>
                    </a:p>
                  </a:txBody>
                  <a:tcPr/>
                </a:tc>
              </a:tr>
            </a:tbl>
          </a:graphicData>
        </a:graphic>
      </p:graphicFrame>
      <p:graphicFrame>
        <p:nvGraphicFramePr>
          <p:cNvPr id="34" name="Table 33"/>
          <p:cNvGraphicFramePr>
            <a:graphicFrameLocks noGrp="1"/>
          </p:cNvGraphicFramePr>
          <p:nvPr>
            <p:extLst>
              <p:ext uri="{D42A27DB-BD31-4B8C-83A1-F6EECF244321}">
                <p14:modId xmlns="" xmlns:p14="http://schemas.microsoft.com/office/powerpoint/2010/main" val="3096325359"/>
              </p:ext>
            </p:extLst>
          </p:nvPr>
        </p:nvGraphicFramePr>
        <p:xfrm>
          <a:off x="3565849" y="2457715"/>
          <a:ext cx="5428920" cy="3073400"/>
        </p:xfrm>
        <a:graphic>
          <a:graphicData uri="http://schemas.openxmlformats.org/drawingml/2006/table">
            <a:tbl>
              <a:tblPr firstRow="1" bandRow="1">
                <a:tableStyleId>{69CF1AB2-1976-4502-BF36-3FF5EA218861}</a:tableStyleId>
              </a:tblPr>
              <a:tblGrid>
                <a:gridCol w="1357230"/>
                <a:gridCol w="1357230"/>
                <a:gridCol w="1357230"/>
                <a:gridCol w="1357230"/>
              </a:tblGrid>
              <a:tr h="307340">
                <a:tc>
                  <a:txBody>
                    <a:bodyPr/>
                    <a:lstStyle/>
                    <a:p>
                      <a:pPr algn="ctr"/>
                      <a:r>
                        <a:rPr lang="en-US" sz="1100" b="0" dirty="0" smtClean="0"/>
                        <a:t>Floyd Hovis</a:t>
                      </a:r>
                    </a:p>
                  </a:txBody>
                  <a:tcPr/>
                </a:tc>
                <a:tc>
                  <a:txBody>
                    <a:bodyPr/>
                    <a:lstStyle/>
                    <a:p>
                      <a:pPr algn="ctr"/>
                      <a:r>
                        <a:rPr lang="en-US" sz="1100" b="0" dirty="0" smtClean="0"/>
                        <a:t>Ryan Edwards</a:t>
                      </a:r>
                    </a:p>
                  </a:txBody>
                  <a:tcPr/>
                </a:tc>
                <a:tc>
                  <a:txBody>
                    <a:bodyPr/>
                    <a:lstStyle/>
                    <a:p>
                      <a:pPr algn="ctr"/>
                      <a:r>
                        <a:rPr lang="en-US" sz="1100" b="0" dirty="0" smtClean="0"/>
                        <a:t>Ryan Stevens</a:t>
                      </a:r>
                    </a:p>
                  </a:txBody>
                  <a:tcPr/>
                </a:tc>
                <a:tc>
                  <a:txBody>
                    <a:bodyPr/>
                    <a:lstStyle/>
                    <a:p>
                      <a:pPr algn="ctr"/>
                      <a:r>
                        <a:rPr lang="en-US" sz="1100" b="0" dirty="0" smtClean="0"/>
                        <a:t>Liz Carrell </a:t>
                      </a:r>
                    </a:p>
                  </a:txBody>
                  <a:tcPr/>
                </a:tc>
              </a:tr>
              <a:tr h="307340">
                <a:tc>
                  <a:txBody>
                    <a:bodyPr/>
                    <a:lstStyle/>
                    <a:p>
                      <a:pPr algn="ctr"/>
                      <a:r>
                        <a:rPr lang="en-US" sz="1100" dirty="0" smtClean="0"/>
                        <a:t>Nick Sawruk</a:t>
                      </a:r>
                      <a:endParaRPr lang="en-US" sz="1100" dirty="0"/>
                    </a:p>
                  </a:txBody>
                  <a:tcPr/>
                </a:tc>
                <a:tc>
                  <a:txBody>
                    <a:bodyPr/>
                    <a:lstStyle/>
                    <a:p>
                      <a:pPr algn="ctr"/>
                      <a:r>
                        <a:rPr lang="en-US" sz="1100" dirty="0" smtClean="0"/>
                        <a:t>Joe Rudd</a:t>
                      </a:r>
                      <a:endParaRPr lang="en-US" sz="1100" dirty="0"/>
                    </a:p>
                  </a:txBody>
                  <a:tcPr/>
                </a:tc>
                <a:tc>
                  <a:txBody>
                    <a:bodyPr/>
                    <a:lstStyle/>
                    <a:p>
                      <a:pPr algn="ctr"/>
                      <a:r>
                        <a:rPr lang="en-US" sz="1100" dirty="0" smtClean="0"/>
                        <a:t>Nigel Martin</a:t>
                      </a:r>
                      <a:endParaRPr lang="en-US" sz="1100" dirty="0"/>
                    </a:p>
                  </a:txBody>
                  <a:tcPr/>
                </a:tc>
                <a:tc>
                  <a:txBody>
                    <a:bodyPr/>
                    <a:lstStyle/>
                    <a:p>
                      <a:pPr algn="ctr"/>
                      <a:r>
                        <a:rPr lang="en-US" sz="1100" dirty="0" smtClean="0"/>
                        <a:t>Dave Moll </a:t>
                      </a:r>
                      <a:endParaRPr lang="en-US" sz="1100" dirty="0"/>
                    </a:p>
                  </a:txBody>
                  <a:tcPr/>
                </a:tc>
              </a:tr>
              <a:tr h="307340">
                <a:tc>
                  <a:txBody>
                    <a:bodyPr/>
                    <a:lstStyle/>
                    <a:p>
                      <a:pPr algn="ctr"/>
                      <a:r>
                        <a:rPr lang="en-US" sz="1100" dirty="0" smtClean="0"/>
                        <a:t>Ron Gustafson</a:t>
                      </a:r>
                      <a:endParaRPr lang="en-US" sz="1100" dirty="0"/>
                    </a:p>
                  </a:txBody>
                  <a:tcPr/>
                </a:tc>
                <a:tc>
                  <a:txBody>
                    <a:bodyPr/>
                    <a:lstStyle/>
                    <a:p>
                      <a:pPr algn="ctr"/>
                      <a:r>
                        <a:rPr lang="en-US" sz="1100" dirty="0" smtClean="0"/>
                        <a:t>Elias Fakhoury</a:t>
                      </a:r>
                      <a:endParaRPr lang="en-US" sz="1100" dirty="0"/>
                    </a:p>
                  </a:txBody>
                  <a:tcPr/>
                </a:tc>
                <a:tc>
                  <a:txBody>
                    <a:bodyPr/>
                    <a:lstStyle/>
                    <a:p>
                      <a:pPr algn="ctr"/>
                      <a:r>
                        <a:rPr lang="en-US" sz="1100" dirty="0" smtClean="0"/>
                        <a:t>Slava Litvinovitch</a:t>
                      </a:r>
                      <a:endParaRPr lang="en-US" sz="1100" dirty="0"/>
                    </a:p>
                  </a:txBody>
                  <a:tcPr/>
                </a:tc>
                <a:tc>
                  <a:txBody>
                    <a:bodyPr/>
                    <a:lstStyle/>
                    <a:p>
                      <a:pPr algn="ctr"/>
                      <a:r>
                        <a:rPr lang="en-US" sz="1100" dirty="0" smtClean="0"/>
                        <a:t>Xung Dang </a:t>
                      </a:r>
                      <a:endParaRPr lang="en-US" sz="1100" dirty="0"/>
                    </a:p>
                  </a:txBody>
                  <a:tcPr/>
                </a:tc>
              </a:tr>
              <a:tr h="307340">
                <a:tc>
                  <a:txBody>
                    <a:bodyPr/>
                    <a:lstStyle/>
                    <a:p>
                      <a:pPr algn="ctr"/>
                      <a:r>
                        <a:rPr lang="en-US" sz="1100" dirty="0" smtClean="0"/>
                        <a:t>Jim Bautch</a:t>
                      </a:r>
                      <a:endParaRPr lang="en-US" sz="1100" dirty="0"/>
                    </a:p>
                  </a:txBody>
                  <a:tcPr/>
                </a:tc>
                <a:tc>
                  <a:txBody>
                    <a:bodyPr/>
                    <a:lstStyle/>
                    <a:p>
                      <a:pPr algn="ctr"/>
                      <a:r>
                        <a:rPr lang="en-US" sz="1100" dirty="0" smtClean="0"/>
                        <a:t>Ted Wysocki</a:t>
                      </a:r>
                      <a:endParaRPr lang="en-US" sz="1100" dirty="0"/>
                    </a:p>
                  </a:txBody>
                  <a:tcPr/>
                </a:tc>
                <a:tc>
                  <a:txBody>
                    <a:bodyPr/>
                    <a:lstStyle/>
                    <a:p>
                      <a:pPr algn="ctr"/>
                      <a:r>
                        <a:rPr lang="en-US" sz="1100" dirty="0" smtClean="0"/>
                        <a:t>Joel Edelman</a:t>
                      </a:r>
                      <a:endParaRPr lang="en-US" sz="1100" dirty="0"/>
                    </a:p>
                  </a:txBody>
                  <a:tcPr/>
                </a:tc>
                <a:tc>
                  <a:txBody>
                    <a:bodyPr/>
                    <a:lstStyle/>
                    <a:p>
                      <a:pPr algn="ctr"/>
                      <a:r>
                        <a:rPr lang="en-US" sz="1100" dirty="0" smtClean="0"/>
                        <a:t>Gordon Seagraves </a:t>
                      </a:r>
                      <a:endParaRPr lang="en-US" sz="1100" dirty="0"/>
                    </a:p>
                  </a:txBody>
                  <a:tcPr/>
                </a:tc>
              </a:tr>
              <a:tr h="307340">
                <a:tc>
                  <a:txBody>
                    <a:bodyPr/>
                    <a:lstStyle/>
                    <a:p>
                      <a:pPr algn="ctr"/>
                      <a:r>
                        <a:rPr lang="en-US" sz="1100" dirty="0" smtClean="0"/>
                        <a:t>Chuck Culpepper</a:t>
                      </a:r>
                      <a:endParaRPr lang="en-US" sz="1100" dirty="0"/>
                    </a:p>
                  </a:txBody>
                  <a:tcPr/>
                </a:tc>
                <a:tc>
                  <a:txBody>
                    <a:bodyPr/>
                    <a:lstStyle/>
                    <a:p>
                      <a:pPr algn="ctr"/>
                      <a:r>
                        <a:rPr lang="en-US" sz="1100" dirty="0" smtClean="0"/>
                        <a:t>Fred Gore</a:t>
                      </a:r>
                      <a:endParaRPr lang="en-US" sz="1100" dirty="0"/>
                    </a:p>
                  </a:txBody>
                  <a:tcPr/>
                </a:tc>
                <a:tc>
                  <a:txBody>
                    <a:bodyPr/>
                    <a:lstStyle/>
                    <a:p>
                      <a:pPr algn="ctr"/>
                      <a:r>
                        <a:rPr lang="en-US" sz="1100" dirty="0" smtClean="0"/>
                        <a:t>Vincent Prisciandaro</a:t>
                      </a:r>
                      <a:endParaRPr lang="en-US" sz="1100" dirty="0"/>
                    </a:p>
                  </a:txBody>
                  <a:tcPr/>
                </a:tc>
                <a:tc>
                  <a:txBody>
                    <a:bodyPr/>
                    <a:lstStyle/>
                    <a:p>
                      <a:pPr algn="ctr"/>
                      <a:r>
                        <a:rPr lang="en-US" sz="1100" dirty="0" smtClean="0"/>
                        <a:t>Jim Phillips </a:t>
                      </a:r>
                      <a:endParaRPr lang="en-US" sz="1100" dirty="0"/>
                    </a:p>
                  </a:txBody>
                  <a:tcPr/>
                </a:tc>
              </a:tr>
              <a:tr h="307340">
                <a:tc>
                  <a:txBody>
                    <a:bodyPr/>
                    <a:lstStyle/>
                    <a:p>
                      <a:pPr algn="ctr"/>
                      <a:r>
                        <a:rPr lang="en-US" sz="1100" dirty="0" smtClean="0"/>
                        <a:t>Mike Albert</a:t>
                      </a:r>
                      <a:endParaRPr lang="en-US" sz="1100" dirty="0"/>
                    </a:p>
                  </a:txBody>
                  <a:tcPr/>
                </a:tc>
                <a:tc>
                  <a:txBody>
                    <a:bodyPr/>
                    <a:lstStyle/>
                    <a:p>
                      <a:pPr algn="ctr"/>
                      <a:r>
                        <a:rPr lang="en-US" sz="1100" dirty="0" smtClean="0"/>
                        <a:t>Ed Sullivan</a:t>
                      </a:r>
                      <a:endParaRPr lang="en-US" sz="1100" dirty="0"/>
                    </a:p>
                  </a:txBody>
                  <a:tcPr/>
                </a:tc>
                <a:tc>
                  <a:txBody>
                    <a:bodyPr/>
                    <a:lstStyle/>
                    <a:p>
                      <a:pPr algn="ctr"/>
                      <a:r>
                        <a:rPr lang="en-US" sz="1100" dirty="0" smtClean="0"/>
                        <a:t>Dave Wysocki</a:t>
                      </a:r>
                      <a:endParaRPr lang="en-US" sz="1100" dirty="0"/>
                    </a:p>
                  </a:txBody>
                  <a:tcPr/>
                </a:tc>
                <a:tc>
                  <a:txBody>
                    <a:bodyPr/>
                    <a:lstStyle/>
                    <a:p>
                      <a:pPr algn="ctr"/>
                      <a:r>
                        <a:rPr lang="en-US" sz="1100" dirty="0" smtClean="0"/>
                        <a:t>Rebecca Rexrode </a:t>
                      </a:r>
                      <a:endParaRPr lang="en-US" sz="1100" dirty="0"/>
                    </a:p>
                  </a:txBody>
                  <a:tcPr/>
                </a:tc>
              </a:tr>
              <a:tr h="307340">
                <a:tc>
                  <a:txBody>
                    <a:bodyPr/>
                    <a:lstStyle/>
                    <a:p>
                      <a:pPr algn="ctr"/>
                      <a:r>
                        <a:rPr lang="en-US" sz="1100" dirty="0" smtClean="0"/>
                        <a:t>Khoa Le</a:t>
                      </a:r>
                      <a:endParaRPr lang="en-US" sz="1100" dirty="0"/>
                    </a:p>
                  </a:txBody>
                  <a:tcPr/>
                </a:tc>
                <a:tc>
                  <a:txBody>
                    <a:bodyPr/>
                    <a:lstStyle/>
                    <a:p>
                      <a:pPr algn="ctr"/>
                      <a:r>
                        <a:rPr lang="en-US" sz="1100" dirty="0" smtClean="0"/>
                        <a:t>Abe Ibrahim</a:t>
                      </a:r>
                      <a:endParaRPr lang="en-US" sz="1100" dirty="0"/>
                    </a:p>
                  </a:txBody>
                  <a:tcPr/>
                </a:tc>
                <a:tc>
                  <a:txBody>
                    <a:bodyPr/>
                    <a:lstStyle/>
                    <a:p>
                      <a:pPr algn="ctr"/>
                      <a:r>
                        <a:rPr lang="en-US" sz="1100" dirty="0" smtClean="0"/>
                        <a:t>Pennie Drinkard</a:t>
                      </a:r>
                      <a:endParaRPr lang="en-US" sz="1100" dirty="0"/>
                    </a:p>
                  </a:txBody>
                  <a:tcPr/>
                </a:tc>
                <a:tc>
                  <a:txBody>
                    <a:bodyPr/>
                    <a:lstStyle/>
                    <a:p>
                      <a:pPr algn="ctr"/>
                      <a:r>
                        <a:rPr lang="en-US" sz="1100" dirty="0" smtClean="0"/>
                        <a:t>Tony Agront </a:t>
                      </a:r>
                      <a:endParaRPr lang="en-US" sz="1100" dirty="0"/>
                    </a:p>
                  </a:txBody>
                  <a:tcPr/>
                </a:tc>
              </a:tr>
              <a:tr h="307340">
                <a:tc>
                  <a:txBody>
                    <a:bodyPr/>
                    <a:lstStyle/>
                    <a:p>
                      <a:pPr algn="ctr"/>
                      <a:r>
                        <a:rPr lang="en-US" sz="1100" dirty="0" smtClean="0"/>
                        <a:t>Bridget Koloseus</a:t>
                      </a:r>
                      <a:endParaRPr lang="en-US" sz="1100" dirty="0"/>
                    </a:p>
                  </a:txBody>
                  <a:tcPr/>
                </a:tc>
                <a:tc>
                  <a:txBody>
                    <a:bodyPr/>
                    <a:lstStyle/>
                    <a:p>
                      <a:pPr algn="ctr"/>
                      <a:r>
                        <a:rPr lang="en-US" sz="1100" dirty="0" smtClean="0"/>
                        <a:t>Greg Witt</a:t>
                      </a:r>
                      <a:endParaRPr lang="en-US" sz="1100" dirty="0"/>
                    </a:p>
                  </a:txBody>
                  <a:tcPr/>
                </a:tc>
                <a:tc>
                  <a:txBody>
                    <a:bodyPr/>
                    <a:lstStyle/>
                    <a:p>
                      <a:pPr algn="ctr"/>
                      <a:r>
                        <a:rPr lang="en-US" sz="1100" dirty="0" smtClean="0"/>
                        <a:t>Bruce McIntosh</a:t>
                      </a:r>
                      <a:endParaRPr lang="en-US" sz="1100" dirty="0"/>
                    </a:p>
                  </a:txBody>
                  <a:tcPr/>
                </a:tc>
                <a:tc>
                  <a:txBody>
                    <a:bodyPr/>
                    <a:lstStyle/>
                    <a:p>
                      <a:pPr algn="ctr"/>
                      <a:r>
                        <a:rPr lang="en-US" sz="1100" dirty="0" smtClean="0"/>
                        <a:t>Hui Li </a:t>
                      </a:r>
                      <a:endParaRPr lang="en-US" sz="1100" dirty="0"/>
                    </a:p>
                  </a:txBody>
                  <a:tcPr/>
                </a:tc>
              </a:tr>
              <a:tr h="307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Kevin Andes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Jim Ochoa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Robert Krass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Maggie Gentzen </a:t>
                      </a:r>
                    </a:p>
                  </a:txBody>
                  <a:tcPr/>
                </a:tc>
              </a:tr>
              <a:tr h="307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Steve Gerling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Maureen Murtagh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Stephanie Casey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a:tc>
              </a:tr>
            </a:tbl>
          </a:graphicData>
        </a:graphic>
      </p:graphicFrame>
    </p:spTree>
    <p:extLst>
      <p:ext uri="{BB962C8B-B14F-4D97-AF65-F5344CB8AC3E}">
        <p14:creationId xmlns="" xmlns:p14="http://schemas.microsoft.com/office/powerpoint/2010/main" val="162024531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STOP Analysis</a:t>
            </a:r>
            <a:endParaRPr lang="en-US" dirty="0"/>
          </a:p>
        </p:txBody>
      </p:sp>
      <p:sp>
        <p:nvSpPr>
          <p:cNvPr id="5" name="Content Placeholder 4"/>
          <p:cNvSpPr>
            <a:spLocks noGrp="1"/>
          </p:cNvSpPr>
          <p:nvPr>
            <p:ph idx="1"/>
          </p:nvPr>
        </p:nvSpPr>
        <p:spPr>
          <a:xfrm>
            <a:off x="762000" y="5715000"/>
            <a:ext cx="7924800" cy="838200"/>
          </a:xfrm>
        </p:spPr>
        <p:txBody>
          <a:bodyPr/>
          <a:lstStyle/>
          <a:p>
            <a:r>
              <a:rPr lang="en-US" dirty="0" smtClean="0"/>
              <a:t>Structural Thermal Optical (STOP) analysis</a:t>
            </a:r>
            <a:endParaRPr lang="en-US" dirty="0"/>
          </a:p>
        </p:txBody>
      </p:sp>
      <p:pic>
        <p:nvPicPr>
          <p:cNvPr id="6"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7659" y="1447800"/>
            <a:ext cx="8728682"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5427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37160" y="1275132"/>
            <a:ext cx="4754880" cy="3068268"/>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smtClean="0"/>
              <a:t>STOP Analysis: Pressure 18 PSIG</a:t>
            </a:r>
            <a:endParaRPr lang="en-US" dirty="0"/>
          </a:p>
        </p:txBody>
      </p:sp>
      <p:sp>
        <p:nvSpPr>
          <p:cNvPr id="6" name="TextBox 5"/>
          <p:cNvSpPr txBox="1"/>
          <p:nvPr/>
        </p:nvSpPr>
        <p:spPr>
          <a:xfrm>
            <a:off x="228599" y="5105400"/>
            <a:ext cx="4246581" cy="923330"/>
          </a:xfrm>
          <a:prstGeom prst="rect">
            <a:avLst/>
          </a:prstGeom>
          <a:solidFill>
            <a:srgbClr val="C6D9F1"/>
          </a:solidFill>
          <a:ln>
            <a:solidFill>
              <a:srgbClr val="000000"/>
            </a:solidFill>
          </a:ln>
        </p:spPr>
        <p:txBody>
          <a:bodyPr wrap="square" rtlCol="0">
            <a:spAutoFit/>
          </a:bodyPr>
          <a:lstStyle/>
          <a:p>
            <a:r>
              <a:rPr lang="en-US" dirty="0">
                <a:solidFill>
                  <a:prstClr val="black"/>
                </a:solidFill>
              </a:rPr>
              <a:t>Analysis </a:t>
            </a:r>
            <a:r>
              <a:rPr lang="en-US" dirty="0" smtClean="0">
                <a:solidFill>
                  <a:prstClr val="black"/>
                </a:solidFill>
              </a:rPr>
              <a:t>supports requirement of &lt; </a:t>
            </a:r>
            <a:r>
              <a:rPr lang="en-US" dirty="0" smtClean="0"/>
              <a:t>60 µ</a:t>
            </a:r>
            <a:r>
              <a:rPr lang="en-US" dirty="0" err="1" smtClean="0"/>
              <a:t>rad</a:t>
            </a:r>
            <a:r>
              <a:rPr lang="en-US" dirty="0" smtClean="0"/>
              <a:t> shift for an 18 psi differential (complete LOM depressurization)</a:t>
            </a:r>
            <a:endParaRPr lang="en-US" dirty="0">
              <a:solidFill>
                <a:prstClr val="black"/>
              </a:solidFill>
            </a:endParaRPr>
          </a:p>
        </p:txBody>
      </p:sp>
      <p:sp>
        <p:nvSpPr>
          <p:cNvPr id="8" name="Content Placeholder 4"/>
          <p:cNvSpPr txBox="1">
            <a:spLocks/>
          </p:cNvSpPr>
          <p:nvPr/>
        </p:nvSpPr>
        <p:spPr>
          <a:xfrm>
            <a:off x="4495800" y="1219200"/>
            <a:ext cx="4648200" cy="51816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Rotations and displacements of key opto-mechanical components are tracked in an FEA model (mirrors, lens, fiber coupled pumps,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Rotations and displacements are applied to the optical model and beam points and displacements are modeled with a worst case pressure delta of 18 PSIG (BOL)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Over the mission life the pressure delta will decrease and alignment will return to the as-built alignment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Signal beam displacement delta under vacuum: 320 µm (requirement &lt; 2,000 µm)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Signal beam pointing delta under vacuum: 60 µrad (requirement &lt; 60 µrad total)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Results agree well with the TRL-6 testing measured boresight shifts under vacuum (no beam expander) of 50 µrad compared to the model result of 35 µrad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3866248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951" t="12606" r="3084" b="13697"/>
          <a:stretch/>
        </p:blipFill>
        <p:spPr bwMode="auto">
          <a:xfrm>
            <a:off x="58165" y="1526682"/>
            <a:ext cx="8933435"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477683" y="5336682"/>
            <a:ext cx="1018117"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11 µm / µm</a:t>
            </a:r>
          </a:p>
          <a:p>
            <a:r>
              <a:rPr lang="en-US" sz="1000" dirty="0" smtClean="0"/>
              <a:t>B: 21 µrad / µm</a:t>
            </a:r>
          </a:p>
          <a:p>
            <a:r>
              <a:rPr lang="en-US" sz="1000" dirty="0"/>
              <a:t>SM: 16</a:t>
            </a:r>
          </a:p>
        </p:txBody>
      </p:sp>
      <p:sp>
        <p:nvSpPr>
          <p:cNvPr id="6" name="TextBox 5"/>
          <p:cNvSpPr txBox="1"/>
          <p:nvPr/>
        </p:nvSpPr>
        <p:spPr>
          <a:xfrm>
            <a:off x="152400" y="764682"/>
            <a:ext cx="3886200" cy="1323439"/>
          </a:xfrm>
          <a:prstGeom prst="rect">
            <a:avLst/>
          </a:prstGeom>
          <a:solidFill>
            <a:schemeClr val="bg1"/>
          </a:solidFill>
          <a:ln>
            <a:solidFill>
              <a:schemeClr val="tx1"/>
            </a:solidFill>
          </a:ln>
        </p:spPr>
        <p:txBody>
          <a:bodyPr wrap="square" rtlCol="0">
            <a:spAutoFit/>
          </a:bodyPr>
          <a:lstStyle/>
          <a:p>
            <a:pPr algn="ctr"/>
            <a:r>
              <a:rPr lang="en-US" sz="1000" b="1" dirty="0" smtClean="0"/>
              <a:t>DECHIPHER KEY</a:t>
            </a:r>
          </a:p>
          <a:p>
            <a:pPr marL="171450" indent="-171450">
              <a:buFont typeface="Arial" pitchFamily="34" charset="0"/>
              <a:buChar char="•"/>
            </a:pPr>
            <a:r>
              <a:rPr lang="en-US" sz="1000" dirty="0" smtClean="0"/>
              <a:t>D: Displacement @ input to output beam expander </a:t>
            </a:r>
          </a:p>
          <a:p>
            <a:pPr marL="628650" lvl="1" indent="-171450">
              <a:buFont typeface="Arial" pitchFamily="34" charset="0"/>
              <a:buChar char="•"/>
            </a:pPr>
            <a:r>
              <a:rPr lang="en-US" sz="1000" dirty="0" smtClean="0"/>
              <a:t>µm of displacement per µrad of component rotation OR</a:t>
            </a:r>
          </a:p>
          <a:p>
            <a:pPr marL="628650" lvl="1" indent="-171450">
              <a:buFont typeface="Arial" pitchFamily="34" charset="0"/>
              <a:buChar char="•"/>
            </a:pPr>
            <a:r>
              <a:rPr lang="en-US" sz="1000" dirty="0" smtClean="0"/>
              <a:t>µm of displacement per µm of component motion</a:t>
            </a:r>
          </a:p>
          <a:p>
            <a:pPr marL="171450" indent="-171450">
              <a:buFont typeface="Arial" pitchFamily="34" charset="0"/>
              <a:buChar char="•"/>
            </a:pPr>
            <a:r>
              <a:rPr lang="en-US" sz="1000" dirty="0" smtClean="0"/>
              <a:t>B: </a:t>
            </a:r>
            <a:r>
              <a:rPr lang="en-US" sz="1000" dirty="0" err="1" smtClean="0"/>
              <a:t>Boresight</a:t>
            </a:r>
            <a:r>
              <a:rPr lang="en-US" sz="1000" dirty="0" smtClean="0"/>
              <a:t> at input to final beam expander</a:t>
            </a:r>
          </a:p>
          <a:p>
            <a:pPr marL="628650" lvl="1" indent="-171450">
              <a:buFont typeface="Arial" pitchFamily="34" charset="0"/>
              <a:buChar char="•"/>
            </a:pPr>
            <a:r>
              <a:rPr lang="en-US" sz="1000" dirty="0" smtClean="0"/>
              <a:t>µrad </a:t>
            </a:r>
            <a:r>
              <a:rPr lang="en-US" sz="1000" dirty="0"/>
              <a:t>of </a:t>
            </a:r>
            <a:r>
              <a:rPr lang="en-US" sz="1000" dirty="0" err="1" smtClean="0"/>
              <a:t>boresight</a:t>
            </a:r>
            <a:r>
              <a:rPr lang="en-US" sz="1000" dirty="0" smtClean="0"/>
              <a:t> per </a:t>
            </a:r>
            <a:r>
              <a:rPr lang="en-US" sz="1000" dirty="0"/>
              <a:t>µrad of component rotation OR</a:t>
            </a:r>
          </a:p>
          <a:p>
            <a:pPr marL="628650" lvl="1" indent="-171450">
              <a:buFont typeface="Arial" pitchFamily="34" charset="0"/>
              <a:buChar char="•"/>
            </a:pPr>
            <a:r>
              <a:rPr lang="en-US" sz="1000" dirty="0"/>
              <a:t>µm of </a:t>
            </a:r>
            <a:r>
              <a:rPr lang="en-US" sz="1000" dirty="0" smtClean="0"/>
              <a:t>boresight per </a:t>
            </a:r>
            <a:r>
              <a:rPr lang="en-US" sz="1000" dirty="0"/>
              <a:t>µm of component </a:t>
            </a:r>
            <a:r>
              <a:rPr lang="en-US" sz="1000" dirty="0" smtClean="0"/>
              <a:t>motion</a:t>
            </a:r>
          </a:p>
          <a:p>
            <a:pPr marL="171450" indent="-171450">
              <a:buFont typeface="Arial" pitchFamily="34" charset="0"/>
              <a:buChar char="•"/>
            </a:pPr>
            <a:r>
              <a:rPr lang="en-US" sz="1000" dirty="0" smtClean="0"/>
              <a:t>SM: Slippage safety margin based on friction only</a:t>
            </a:r>
          </a:p>
        </p:txBody>
      </p:sp>
      <p:sp>
        <p:nvSpPr>
          <p:cNvPr id="7" name="TextBox 6"/>
          <p:cNvSpPr txBox="1"/>
          <p:nvPr/>
        </p:nvSpPr>
        <p:spPr>
          <a:xfrm>
            <a:off x="6324600" y="5336682"/>
            <a:ext cx="1018117"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3 µm / µm</a:t>
            </a:r>
          </a:p>
          <a:p>
            <a:r>
              <a:rPr lang="en-US" sz="1000" dirty="0" smtClean="0"/>
              <a:t>B: 7 µrad / µm</a:t>
            </a:r>
          </a:p>
          <a:p>
            <a:r>
              <a:rPr lang="en-US" sz="1000" dirty="0"/>
              <a:t>SM: 16</a:t>
            </a:r>
          </a:p>
        </p:txBody>
      </p:sp>
      <p:sp>
        <p:nvSpPr>
          <p:cNvPr id="8" name="TextBox 7"/>
          <p:cNvSpPr txBox="1"/>
          <p:nvPr/>
        </p:nvSpPr>
        <p:spPr>
          <a:xfrm>
            <a:off x="7506109" y="3909480"/>
            <a:ext cx="1018117" cy="553998"/>
          </a:xfrm>
          <a:prstGeom prst="rect">
            <a:avLst/>
          </a:prstGeom>
          <a:solidFill>
            <a:srgbClr val="FFFF00">
              <a:alpha val="56000"/>
            </a:srgbClr>
          </a:solidFill>
          <a:ln>
            <a:solidFill>
              <a:schemeClr val="tx1"/>
            </a:solidFill>
          </a:ln>
        </p:spPr>
        <p:txBody>
          <a:bodyPr wrap="square" rtlCol="0">
            <a:spAutoFit/>
          </a:bodyPr>
          <a:lstStyle/>
          <a:p>
            <a:r>
              <a:rPr lang="en-US" sz="1000" dirty="0" smtClean="0"/>
              <a:t>D: 15 µm / µm</a:t>
            </a:r>
          </a:p>
          <a:p>
            <a:r>
              <a:rPr lang="en-US" sz="1000" dirty="0" smtClean="0"/>
              <a:t>B: 32 µrad / </a:t>
            </a:r>
            <a:r>
              <a:rPr lang="en-US" sz="1000" dirty="0"/>
              <a:t>µm SM: 16</a:t>
            </a:r>
          </a:p>
        </p:txBody>
      </p:sp>
      <p:sp>
        <p:nvSpPr>
          <p:cNvPr id="9" name="TextBox 8"/>
          <p:cNvSpPr txBox="1"/>
          <p:nvPr/>
        </p:nvSpPr>
        <p:spPr>
          <a:xfrm>
            <a:off x="3581400" y="4041342"/>
            <a:ext cx="1018117" cy="553998"/>
          </a:xfrm>
          <a:prstGeom prst="rect">
            <a:avLst/>
          </a:prstGeom>
          <a:solidFill>
            <a:srgbClr val="FFFF00">
              <a:alpha val="56000"/>
            </a:srgbClr>
          </a:solidFill>
          <a:ln>
            <a:solidFill>
              <a:schemeClr val="tx1"/>
            </a:solidFill>
          </a:ln>
        </p:spPr>
        <p:txBody>
          <a:bodyPr wrap="square" rtlCol="0">
            <a:spAutoFit/>
          </a:bodyPr>
          <a:lstStyle/>
          <a:p>
            <a:r>
              <a:rPr lang="en-US" sz="1000" dirty="0" smtClean="0"/>
              <a:t>D: 9 µm / µm</a:t>
            </a:r>
          </a:p>
          <a:p>
            <a:r>
              <a:rPr lang="en-US" sz="1000" dirty="0" smtClean="0"/>
              <a:t>B: 25 µrad / µm</a:t>
            </a:r>
          </a:p>
          <a:p>
            <a:r>
              <a:rPr lang="en-US" sz="1000" dirty="0" smtClean="0"/>
              <a:t>SM: 16</a:t>
            </a:r>
            <a:endParaRPr lang="en-US" sz="1000" dirty="0"/>
          </a:p>
        </p:txBody>
      </p:sp>
      <p:sp>
        <p:nvSpPr>
          <p:cNvPr id="10" name="TextBox 9"/>
          <p:cNvSpPr txBox="1"/>
          <p:nvPr/>
        </p:nvSpPr>
        <p:spPr>
          <a:xfrm>
            <a:off x="2743200" y="3355482"/>
            <a:ext cx="1018117" cy="553998"/>
          </a:xfrm>
          <a:prstGeom prst="rect">
            <a:avLst/>
          </a:prstGeom>
          <a:solidFill>
            <a:srgbClr val="FFFF00">
              <a:alpha val="56000"/>
            </a:srgbClr>
          </a:solidFill>
          <a:ln>
            <a:solidFill>
              <a:schemeClr val="tx1"/>
            </a:solidFill>
          </a:ln>
        </p:spPr>
        <p:txBody>
          <a:bodyPr wrap="square" rtlCol="0">
            <a:spAutoFit/>
          </a:bodyPr>
          <a:lstStyle/>
          <a:p>
            <a:r>
              <a:rPr lang="en-US" sz="1000" dirty="0" smtClean="0"/>
              <a:t>D: 9 µm / µm</a:t>
            </a:r>
          </a:p>
          <a:p>
            <a:r>
              <a:rPr lang="en-US" sz="1000" dirty="0" smtClean="0"/>
              <a:t>B: 25 µrad / µm</a:t>
            </a:r>
          </a:p>
          <a:p>
            <a:r>
              <a:rPr lang="en-US" sz="1000" dirty="0" smtClean="0"/>
              <a:t>SM: 16</a:t>
            </a:r>
            <a:endParaRPr lang="en-US" sz="1000" dirty="0"/>
          </a:p>
        </p:txBody>
      </p:sp>
      <p:sp>
        <p:nvSpPr>
          <p:cNvPr id="11" name="TextBox 10"/>
          <p:cNvSpPr txBox="1"/>
          <p:nvPr/>
        </p:nvSpPr>
        <p:spPr>
          <a:xfrm>
            <a:off x="3590925" y="2364882"/>
            <a:ext cx="1018117"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6 µm / µm</a:t>
            </a:r>
          </a:p>
          <a:p>
            <a:r>
              <a:rPr lang="en-US" sz="1000" dirty="0" smtClean="0"/>
              <a:t>B: 12 µrad / µm</a:t>
            </a:r>
          </a:p>
          <a:p>
            <a:r>
              <a:rPr lang="en-US" sz="1000" dirty="0" smtClean="0"/>
              <a:t>SM: 16</a:t>
            </a:r>
            <a:endParaRPr lang="en-US" sz="1000" dirty="0"/>
          </a:p>
        </p:txBody>
      </p:sp>
      <p:sp>
        <p:nvSpPr>
          <p:cNvPr id="12" name="TextBox 11"/>
          <p:cNvSpPr txBox="1"/>
          <p:nvPr/>
        </p:nvSpPr>
        <p:spPr>
          <a:xfrm>
            <a:off x="2507190" y="2364882"/>
            <a:ext cx="1018117"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1 µm / µm</a:t>
            </a:r>
          </a:p>
          <a:p>
            <a:r>
              <a:rPr lang="en-US" sz="1000" dirty="0" smtClean="0"/>
              <a:t>B: 2 µrad / µm</a:t>
            </a:r>
          </a:p>
          <a:p>
            <a:r>
              <a:rPr lang="en-US" sz="1000" dirty="0" smtClean="0"/>
              <a:t>SM: 16</a:t>
            </a:r>
            <a:endParaRPr lang="en-US" sz="1000" dirty="0"/>
          </a:p>
        </p:txBody>
      </p:sp>
      <p:sp>
        <p:nvSpPr>
          <p:cNvPr id="14" name="TextBox 13"/>
          <p:cNvSpPr txBox="1"/>
          <p:nvPr/>
        </p:nvSpPr>
        <p:spPr>
          <a:xfrm>
            <a:off x="7952726" y="4650882"/>
            <a:ext cx="1143000"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0.2 µm / µrad</a:t>
            </a:r>
          </a:p>
          <a:p>
            <a:r>
              <a:rPr lang="en-US" sz="1000" dirty="0" smtClean="0"/>
              <a:t>B: 0.4 µrad / µrad</a:t>
            </a:r>
          </a:p>
          <a:p>
            <a:r>
              <a:rPr lang="en-US" sz="1000" dirty="0"/>
              <a:t>SM: </a:t>
            </a:r>
            <a:r>
              <a:rPr lang="en-US" sz="1000" dirty="0" smtClean="0"/>
              <a:t>6</a:t>
            </a:r>
            <a:endParaRPr lang="en-US" sz="1000" dirty="0"/>
          </a:p>
        </p:txBody>
      </p:sp>
      <p:sp>
        <p:nvSpPr>
          <p:cNvPr id="15" name="TextBox 14"/>
          <p:cNvSpPr txBox="1"/>
          <p:nvPr/>
        </p:nvSpPr>
        <p:spPr>
          <a:xfrm>
            <a:off x="1219200" y="4020684"/>
            <a:ext cx="1143000"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0.3 µm / µrad</a:t>
            </a:r>
          </a:p>
          <a:p>
            <a:r>
              <a:rPr lang="en-US" sz="1000" dirty="0" smtClean="0"/>
              <a:t>B: 0.6 µrad / µrad</a:t>
            </a:r>
          </a:p>
          <a:p>
            <a:r>
              <a:rPr lang="en-US" sz="1000" dirty="0"/>
              <a:t>SM: </a:t>
            </a:r>
            <a:r>
              <a:rPr lang="en-US" sz="1000" dirty="0" smtClean="0"/>
              <a:t>6</a:t>
            </a:r>
            <a:endParaRPr lang="en-US" sz="1000" dirty="0"/>
          </a:p>
        </p:txBody>
      </p:sp>
      <p:sp>
        <p:nvSpPr>
          <p:cNvPr id="16" name="TextBox 15"/>
          <p:cNvSpPr txBox="1"/>
          <p:nvPr/>
        </p:nvSpPr>
        <p:spPr>
          <a:xfrm>
            <a:off x="6705600" y="3279282"/>
            <a:ext cx="1143000"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0.2 µm / µrad</a:t>
            </a:r>
          </a:p>
          <a:p>
            <a:r>
              <a:rPr lang="en-US" sz="1000" dirty="0" smtClean="0"/>
              <a:t>B: 0.9 µrad / µrad</a:t>
            </a:r>
          </a:p>
          <a:p>
            <a:r>
              <a:rPr lang="en-US" sz="1000" dirty="0"/>
              <a:t>SM: </a:t>
            </a:r>
            <a:r>
              <a:rPr lang="en-US" sz="1000" dirty="0" smtClean="0"/>
              <a:t>10</a:t>
            </a:r>
            <a:endParaRPr lang="en-US" sz="1000" dirty="0"/>
          </a:p>
        </p:txBody>
      </p:sp>
      <p:sp>
        <p:nvSpPr>
          <p:cNvPr id="17" name="TextBox 16"/>
          <p:cNvSpPr txBox="1"/>
          <p:nvPr/>
        </p:nvSpPr>
        <p:spPr>
          <a:xfrm>
            <a:off x="6218767" y="1349457"/>
            <a:ext cx="1143000"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0.2 µm / µrad</a:t>
            </a:r>
          </a:p>
          <a:p>
            <a:r>
              <a:rPr lang="en-US" sz="1000" dirty="0" smtClean="0"/>
              <a:t>B: 0.1 µrad / µrad</a:t>
            </a:r>
          </a:p>
          <a:p>
            <a:r>
              <a:rPr lang="en-US" sz="1000" dirty="0" smtClean="0"/>
              <a:t>SM: 10</a:t>
            </a:r>
            <a:endParaRPr lang="en-US" sz="1000" dirty="0"/>
          </a:p>
        </p:txBody>
      </p:sp>
      <p:sp>
        <p:nvSpPr>
          <p:cNvPr id="18" name="TextBox 17"/>
          <p:cNvSpPr txBox="1"/>
          <p:nvPr/>
        </p:nvSpPr>
        <p:spPr>
          <a:xfrm>
            <a:off x="5029200" y="2441082"/>
            <a:ext cx="1143000"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0.3 µm / µrad</a:t>
            </a:r>
          </a:p>
          <a:p>
            <a:r>
              <a:rPr lang="en-US" sz="1000" dirty="0" smtClean="0"/>
              <a:t>B: 0.5 µrad / µrad</a:t>
            </a:r>
          </a:p>
          <a:p>
            <a:r>
              <a:rPr lang="en-US" sz="1000" dirty="0"/>
              <a:t>SM: </a:t>
            </a:r>
            <a:r>
              <a:rPr lang="en-US" sz="1000" dirty="0" smtClean="0"/>
              <a:t>10</a:t>
            </a:r>
            <a:endParaRPr lang="en-US" sz="1000" dirty="0"/>
          </a:p>
        </p:txBody>
      </p:sp>
      <p:sp>
        <p:nvSpPr>
          <p:cNvPr id="19" name="TextBox 18"/>
          <p:cNvSpPr txBox="1"/>
          <p:nvPr/>
        </p:nvSpPr>
        <p:spPr>
          <a:xfrm>
            <a:off x="4505325" y="1349457"/>
            <a:ext cx="1143000"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0.4 µm / µrad</a:t>
            </a:r>
          </a:p>
          <a:p>
            <a:r>
              <a:rPr lang="en-US" sz="1000" dirty="0" smtClean="0"/>
              <a:t>B: 0.1 µrad / µrad</a:t>
            </a:r>
          </a:p>
          <a:p>
            <a:r>
              <a:rPr lang="en-US" sz="1000" dirty="0"/>
              <a:t>SM: </a:t>
            </a:r>
            <a:r>
              <a:rPr lang="en-US" sz="1000" dirty="0" smtClean="0"/>
              <a:t>10</a:t>
            </a:r>
            <a:endParaRPr lang="en-US" sz="1000" dirty="0"/>
          </a:p>
        </p:txBody>
      </p:sp>
      <p:sp>
        <p:nvSpPr>
          <p:cNvPr id="20" name="TextBox 19"/>
          <p:cNvSpPr txBox="1"/>
          <p:nvPr/>
        </p:nvSpPr>
        <p:spPr>
          <a:xfrm>
            <a:off x="28575" y="2364882"/>
            <a:ext cx="1143000"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0.3 µm / µrad</a:t>
            </a:r>
          </a:p>
          <a:p>
            <a:r>
              <a:rPr lang="en-US" sz="1000" dirty="0" smtClean="0"/>
              <a:t>B: 2 µrad / µrad</a:t>
            </a:r>
          </a:p>
          <a:p>
            <a:r>
              <a:rPr lang="en-US" sz="1000" dirty="0" smtClean="0"/>
              <a:t>SM: 6</a:t>
            </a:r>
            <a:endParaRPr lang="en-US" sz="1000" dirty="0"/>
          </a:p>
        </p:txBody>
      </p:sp>
      <p:sp>
        <p:nvSpPr>
          <p:cNvPr id="21" name="TextBox 20"/>
          <p:cNvSpPr txBox="1"/>
          <p:nvPr/>
        </p:nvSpPr>
        <p:spPr>
          <a:xfrm>
            <a:off x="4724400" y="4650882"/>
            <a:ext cx="1143000"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0.1 µm / µrad</a:t>
            </a:r>
          </a:p>
          <a:p>
            <a:r>
              <a:rPr lang="en-US" sz="1000" dirty="0" smtClean="0"/>
              <a:t>B: 0.1 µrad / µrad</a:t>
            </a:r>
          </a:p>
          <a:p>
            <a:r>
              <a:rPr lang="en-US" sz="1000" dirty="0" smtClean="0"/>
              <a:t>SM: &lt; 1</a:t>
            </a:r>
            <a:endParaRPr lang="en-US" sz="1000" dirty="0"/>
          </a:p>
        </p:txBody>
      </p:sp>
      <p:sp>
        <p:nvSpPr>
          <p:cNvPr id="22" name="TextBox 21"/>
          <p:cNvSpPr txBox="1"/>
          <p:nvPr/>
        </p:nvSpPr>
        <p:spPr>
          <a:xfrm>
            <a:off x="4724400" y="3355482"/>
            <a:ext cx="1143000" cy="553998"/>
          </a:xfrm>
          <a:prstGeom prst="rect">
            <a:avLst/>
          </a:prstGeom>
          <a:solidFill>
            <a:schemeClr val="bg1">
              <a:alpha val="56000"/>
            </a:schemeClr>
          </a:solidFill>
          <a:ln>
            <a:solidFill>
              <a:schemeClr val="tx1"/>
            </a:solidFill>
          </a:ln>
        </p:spPr>
        <p:txBody>
          <a:bodyPr wrap="square" rtlCol="0">
            <a:spAutoFit/>
          </a:bodyPr>
          <a:lstStyle/>
          <a:p>
            <a:r>
              <a:rPr lang="en-US" sz="1000" dirty="0" smtClean="0"/>
              <a:t>D: 0.1 µm / µrad</a:t>
            </a:r>
          </a:p>
          <a:p>
            <a:r>
              <a:rPr lang="en-US" sz="1000" dirty="0" smtClean="0"/>
              <a:t>B: 0.1 µrad / µrad</a:t>
            </a:r>
          </a:p>
          <a:p>
            <a:r>
              <a:rPr lang="en-US" sz="1000" dirty="0" smtClean="0"/>
              <a:t>SM: &lt; 1</a:t>
            </a:r>
            <a:endParaRPr lang="en-US" sz="1000" dirty="0"/>
          </a:p>
        </p:txBody>
      </p:sp>
      <p:sp>
        <p:nvSpPr>
          <p:cNvPr id="25" name="Title 3"/>
          <p:cNvSpPr>
            <a:spLocks noGrp="1"/>
          </p:cNvSpPr>
          <p:nvPr>
            <p:ph type="title"/>
          </p:nvPr>
        </p:nvSpPr>
        <p:spPr>
          <a:xfrm>
            <a:off x="1246173" y="90534"/>
            <a:ext cx="6271328" cy="533400"/>
          </a:xfrm>
        </p:spPr>
        <p:txBody>
          <a:bodyPr/>
          <a:lstStyle/>
          <a:p>
            <a:r>
              <a:rPr lang="en-US" dirty="0" smtClean="0"/>
              <a:t>STOP Analysis: Sensitivity Map</a:t>
            </a:r>
            <a:endParaRPr lang="en-US" dirty="0"/>
          </a:p>
        </p:txBody>
      </p:sp>
      <p:sp>
        <p:nvSpPr>
          <p:cNvPr id="26" name="TextBox 25"/>
          <p:cNvSpPr txBox="1"/>
          <p:nvPr/>
        </p:nvSpPr>
        <p:spPr>
          <a:xfrm>
            <a:off x="664318" y="5963328"/>
            <a:ext cx="7848600" cy="646331"/>
          </a:xfrm>
          <a:prstGeom prst="rect">
            <a:avLst/>
          </a:prstGeom>
          <a:solidFill>
            <a:srgbClr val="C6D9F1"/>
          </a:solidFill>
          <a:ln>
            <a:solidFill>
              <a:srgbClr val="000000"/>
            </a:solidFill>
          </a:ln>
        </p:spPr>
        <p:txBody>
          <a:bodyPr wrap="square" rtlCol="0">
            <a:spAutoFit/>
          </a:bodyPr>
          <a:lstStyle/>
          <a:p>
            <a:pPr>
              <a:defRPr/>
            </a:pPr>
            <a:r>
              <a:rPr lang="en-US" kern="0" dirty="0">
                <a:solidFill>
                  <a:sysClr val="windowText" lastClr="000000"/>
                </a:solidFill>
              </a:rPr>
              <a:t>Optical sensitivity analysis combined with the structural analysis shows the laser design meets the criteria to successfully operate over the mission environments </a:t>
            </a:r>
          </a:p>
        </p:txBody>
      </p:sp>
    </p:spTree>
    <p:extLst>
      <p:ext uri="{BB962C8B-B14F-4D97-AF65-F5344CB8AC3E}">
        <p14:creationId xmlns="" xmlns:p14="http://schemas.microsoft.com/office/powerpoint/2010/main" val="262108276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STOP Analysis Summary</a:t>
            </a:r>
            <a:endParaRPr lang="en-US" dirty="0"/>
          </a:p>
        </p:txBody>
      </p:sp>
      <p:sp>
        <p:nvSpPr>
          <p:cNvPr id="4" name="Content Placeholder 3"/>
          <p:cNvSpPr>
            <a:spLocks noGrp="1"/>
          </p:cNvSpPr>
          <p:nvPr>
            <p:ph idx="1"/>
          </p:nvPr>
        </p:nvSpPr>
        <p:spPr>
          <a:xfrm>
            <a:off x="457200" y="1447800"/>
            <a:ext cx="8229600" cy="5105400"/>
          </a:xfrm>
        </p:spPr>
        <p:txBody>
          <a:bodyPr/>
          <a:lstStyle/>
          <a:p>
            <a:r>
              <a:rPr lang="en-US" dirty="0" smtClean="0"/>
              <a:t>Environmental test data and the STOP analysis show consistent results</a:t>
            </a:r>
          </a:p>
          <a:p>
            <a:endParaRPr lang="en-US" dirty="0"/>
          </a:p>
          <a:p>
            <a:r>
              <a:rPr lang="en-US" dirty="0" smtClean="0"/>
              <a:t>STOP analysis results were used to determine the system’s most sensitive optical components to be liquid pinned</a:t>
            </a:r>
          </a:p>
          <a:p>
            <a:endParaRPr lang="en-US" dirty="0"/>
          </a:p>
          <a:p>
            <a:r>
              <a:rPr lang="en-US" dirty="0" smtClean="0"/>
              <a:t>Beam pointing experimental and analysis results are consistent with the TAR beam pointing allocations   </a:t>
            </a:r>
          </a:p>
        </p:txBody>
      </p:sp>
    </p:spTree>
    <p:extLst>
      <p:ext uri="{BB962C8B-B14F-4D97-AF65-F5344CB8AC3E}">
        <p14:creationId xmlns="" xmlns:p14="http://schemas.microsoft.com/office/powerpoint/2010/main" val="3103674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351" y="79775"/>
            <a:ext cx="6271328" cy="533400"/>
          </a:xfrm>
        </p:spPr>
        <p:txBody>
          <a:bodyPr/>
          <a:lstStyle/>
          <a:p>
            <a:r>
              <a:rPr lang="en-US" dirty="0" smtClean="0"/>
              <a:t>Laser Risk Reduction Activities</a:t>
            </a:r>
            <a:endParaRPr lang="en-US" dirty="0"/>
          </a:p>
        </p:txBody>
      </p:sp>
      <p:sp>
        <p:nvSpPr>
          <p:cNvPr id="3" name="Content Placeholder 2"/>
          <p:cNvSpPr>
            <a:spLocks noGrp="1"/>
          </p:cNvSpPr>
          <p:nvPr>
            <p:ph idx="1"/>
          </p:nvPr>
        </p:nvSpPr>
        <p:spPr>
          <a:xfrm>
            <a:off x="457200" y="903641"/>
            <a:ext cx="8229600" cy="5583219"/>
          </a:xfrm>
          <a:ln>
            <a:solidFill>
              <a:schemeClr val="accent1"/>
            </a:solidFill>
          </a:ln>
        </p:spPr>
        <p:txBody>
          <a:bodyPr>
            <a:normAutofit fontScale="62500" lnSpcReduction="20000"/>
          </a:bodyPr>
          <a:lstStyle/>
          <a:p>
            <a:r>
              <a:rPr lang="en-US" sz="2900" dirty="0" smtClean="0"/>
              <a:t>Lessons Learned</a:t>
            </a:r>
          </a:p>
          <a:p>
            <a:r>
              <a:rPr lang="en-US" sz="2900" dirty="0" smtClean="0"/>
              <a:t>Risks</a:t>
            </a:r>
          </a:p>
          <a:p>
            <a:pPr lvl="1"/>
            <a:r>
              <a:rPr lang="en-US" sz="2500" dirty="0" smtClean="0"/>
              <a:t>Components that have not flown in space</a:t>
            </a:r>
          </a:p>
          <a:p>
            <a:pPr lvl="2"/>
            <a:r>
              <a:rPr lang="en-US" sz="2200" dirty="0" smtClean="0"/>
              <a:t>Radiation testing</a:t>
            </a:r>
          </a:p>
          <a:p>
            <a:pPr lvl="2"/>
            <a:r>
              <a:rPr lang="en-US" sz="2200" dirty="0" smtClean="0"/>
              <a:t>Q</a:t>
            </a:r>
            <a:r>
              <a:rPr lang="en-US" sz="2200" dirty="0"/>
              <a:t>-</a:t>
            </a:r>
            <a:r>
              <a:rPr lang="en-US" sz="2200" dirty="0" smtClean="0"/>
              <a:t>Switch life testing</a:t>
            </a:r>
          </a:p>
          <a:p>
            <a:pPr lvl="1"/>
            <a:r>
              <a:rPr lang="en-US" sz="2500" dirty="0" smtClean="0"/>
              <a:t>Frequency </a:t>
            </a:r>
            <a:r>
              <a:rPr lang="en-US" sz="2500" dirty="0"/>
              <a:t>Doubler </a:t>
            </a:r>
            <a:r>
              <a:rPr lang="en-US" sz="2500" dirty="0" smtClean="0"/>
              <a:t>– LBO</a:t>
            </a:r>
          </a:p>
          <a:p>
            <a:pPr lvl="2"/>
            <a:r>
              <a:rPr lang="en-US" sz="2200" dirty="0" smtClean="0"/>
              <a:t>Corrective action plan from PDA</a:t>
            </a:r>
            <a:endParaRPr lang="en-US" sz="2200" dirty="0"/>
          </a:p>
          <a:p>
            <a:pPr lvl="1"/>
            <a:r>
              <a:rPr lang="en-US" sz="2500" dirty="0" smtClean="0"/>
              <a:t>Optics </a:t>
            </a:r>
            <a:r>
              <a:rPr lang="en-US" sz="2500" dirty="0"/>
              <a:t>(</a:t>
            </a:r>
            <a:r>
              <a:rPr lang="en-US" sz="2500" dirty="0" smtClean="0"/>
              <a:t>Optical Damage)</a:t>
            </a:r>
            <a:endParaRPr lang="en-US" sz="2500" dirty="0"/>
          </a:p>
          <a:p>
            <a:pPr lvl="2"/>
            <a:r>
              <a:rPr lang="en-US" sz="2200" dirty="0" smtClean="0"/>
              <a:t>LIDT review</a:t>
            </a:r>
          </a:p>
          <a:p>
            <a:pPr lvl="2"/>
            <a:r>
              <a:rPr lang="en-US" sz="2200" dirty="0" smtClean="0"/>
              <a:t>Spectral </a:t>
            </a:r>
            <a:r>
              <a:rPr lang="en-US" sz="2200" dirty="0"/>
              <a:t>Mode </a:t>
            </a:r>
            <a:r>
              <a:rPr lang="en-US" sz="2200" dirty="0" smtClean="0"/>
              <a:t>Analysis</a:t>
            </a:r>
          </a:p>
          <a:p>
            <a:pPr lvl="2"/>
            <a:r>
              <a:rPr lang="en-US" sz="2200" dirty="0" smtClean="0"/>
              <a:t>Life testing</a:t>
            </a:r>
          </a:p>
          <a:p>
            <a:pPr lvl="1"/>
            <a:r>
              <a:rPr lang="en-US" sz="2500" dirty="0" smtClean="0"/>
              <a:t>Diode Laser Pump Modules</a:t>
            </a:r>
          </a:p>
          <a:p>
            <a:pPr lvl="2"/>
            <a:r>
              <a:rPr lang="en-US" sz="2200" dirty="0" smtClean="0"/>
              <a:t>Qualification plan</a:t>
            </a:r>
          </a:p>
          <a:p>
            <a:pPr lvl="2"/>
            <a:r>
              <a:rPr lang="en-US" sz="2200" dirty="0" smtClean="0"/>
              <a:t>Life testing</a:t>
            </a:r>
          </a:p>
          <a:p>
            <a:r>
              <a:rPr lang="en-US" sz="2900" dirty="0" smtClean="0"/>
              <a:t>System life-testing</a:t>
            </a:r>
          </a:p>
          <a:p>
            <a:pPr lvl="1"/>
            <a:r>
              <a:rPr lang="en-US" sz="2500" dirty="0" smtClean="0"/>
              <a:t>Brassboard oscillator #1</a:t>
            </a:r>
          </a:p>
          <a:p>
            <a:pPr lvl="1"/>
            <a:r>
              <a:rPr lang="en-US" sz="2500" dirty="0" smtClean="0"/>
              <a:t>MOPA-1 10 kHz testing</a:t>
            </a:r>
            <a:endParaRPr lang="en-US" sz="2500" dirty="0"/>
          </a:p>
          <a:p>
            <a:pPr lvl="1"/>
            <a:r>
              <a:rPr lang="en-US" sz="2500" dirty="0" smtClean="0"/>
              <a:t>MOPA-1 20 KHz </a:t>
            </a:r>
            <a:endParaRPr lang="en-US" sz="2500" dirty="0"/>
          </a:p>
          <a:p>
            <a:pPr lvl="1"/>
            <a:r>
              <a:rPr lang="en-US" sz="2500" dirty="0"/>
              <a:t>EDU </a:t>
            </a:r>
            <a:r>
              <a:rPr lang="en-US" sz="2500" dirty="0" smtClean="0"/>
              <a:t>1,2</a:t>
            </a:r>
          </a:p>
          <a:p>
            <a:r>
              <a:rPr lang="en-US" sz="2900" dirty="0" smtClean="0"/>
              <a:t>System qualification testing</a:t>
            </a:r>
          </a:p>
          <a:p>
            <a:pPr lvl="1"/>
            <a:r>
              <a:rPr lang="en-US" sz="2500" dirty="0" smtClean="0"/>
              <a:t>GEVS level random vibration testing of EDU-3</a:t>
            </a:r>
          </a:p>
          <a:p>
            <a:pPr lvl="1"/>
            <a:r>
              <a:rPr lang="en-US" sz="2500" dirty="0" smtClean="0"/>
              <a:t>GEVS level thermal/vacuum testing of EDU-3</a:t>
            </a:r>
          </a:p>
          <a:p>
            <a:pPr lvl="1"/>
            <a:r>
              <a:rPr lang="en-US" sz="2500" dirty="0" smtClean="0"/>
              <a:t>Radiation testing of Brassboard Oscillator #2</a:t>
            </a:r>
          </a:p>
        </p:txBody>
      </p:sp>
    </p:spTree>
    <p:extLst>
      <p:ext uri="{BB962C8B-B14F-4D97-AF65-F5344CB8AC3E}">
        <p14:creationId xmlns="" xmlns:p14="http://schemas.microsoft.com/office/powerpoint/2010/main" val="2471442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447800" y="228600"/>
            <a:ext cx="5410200" cy="906462"/>
          </a:xfrm>
        </p:spPr>
        <p:txBody>
          <a:bodyPr lIns="91431" tIns="45715" rIns="91431" bIns="45715" anchor="t">
            <a:normAutofit fontScale="90000"/>
          </a:bodyPr>
          <a:lstStyle/>
          <a:p>
            <a:r>
              <a:rPr lang="en-US" sz="2800" dirty="0" smtClean="0"/>
              <a:t>CALIPSO Lessons Learned Applied to ICESat-2 Laser Design</a:t>
            </a:r>
            <a:endParaRPr lang="en-US" altLang="en-US" sz="2800" dirty="0" smtClean="0"/>
          </a:p>
        </p:txBody>
      </p:sp>
      <p:pic>
        <p:nvPicPr>
          <p:cNvPr id="3073"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529255"/>
            <a:ext cx="8601075" cy="4714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 name="Picture 2" descr="C:\Program Files\Microsoft Office\MEDIA\OFFICE14\Bullets\BD21301_.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10087" y="3367087"/>
            <a:ext cx="123825" cy="123825"/>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Program Files\Microsoft Office\MEDIA\OFFICE14\Bullets\BD21301_.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10087" y="3367087"/>
            <a:ext cx="123825" cy="123825"/>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Program Files\Microsoft Office\MEDIA\OFFICE14\Bullets\BD21301_.gif"/>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601076" y="1905000"/>
            <a:ext cx="390524" cy="390524"/>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C:\Program Files\Microsoft Office\MEDIA\OFFICE14\Bullets\BD21301_.gif"/>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610600" y="2895600"/>
            <a:ext cx="390524" cy="39052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C:\Program Files\Microsoft Office\MEDIA\OFFICE14\Bullets\BD21301_.gif"/>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610600" y="3352800"/>
            <a:ext cx="390524" cy="39052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C:\Program Files\Microsoft Office\MEDIA\OFFICE14\Bullets\BD21301_.gif"/>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610600" y="4343400"/>
            <a:ext cx="390524" cy="390524"/>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4" descr="C:\Program Files\Microsoft Office\MEDIA\OFFICE14\Bullets\BD21301_.gif"/>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610600" y="5791200"/>
            <a:ext cx="390524" cy="390524"/>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a:off x="7341080" y="2562048"/>
            <a:ext cx="1345720" cy="246221"/>
          </a:xfrm>
          <a:prstGeom prst="rect">
            <a:avLst/>
          </a:prstGeom>
          <a:solidFill>
            <a:schemeClr val="tx2">
              <a:lumMod val="20000"/>
              <a:lumOff val="80000"/>
            </a:schemeClr>
          </a:solidFill>
        </p:spPr>
        <p:txBody>
          <a:bodyPr wrap="square" lIns="0" tIns="0" rIns="0" bIns="0" rtlCol="0">
            <a:spAutoFit/>
          </a:bodyPr>
          <a:lstStyle/>
          <a:p>
            <a:r>
              <a:rPr lang="en-US" sz="1600" dirty="0" smtClean="0"/>
              <a:t>Implemented</a:t>
            </a:r>
            <a:endParaRPr lang="en-US" sz="1600" dirty="0"/>
          </a:p>
        </p:txBody>
      </p:sp>
      <p:pic>
        <p:nvPicPr>
          <p:cNvPr id="17" name="Picture 4" descr="C:\Program Files\Microsoft Office\MEDIA\OFFICE14\Bullets\BD21301_.gif"/>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610600" y="2402440"/>
            <a:ext cx="390524" cy="390524"/>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8"/>
          <p:cNvSpPr txBox="1"/>
          <p:nvPr/>
        </p:nvSpPr>
        <p:spPr>
          <a:xfrm>
            <a:off x="7346838" y="4016974"/>
            <a:ext cx="1345720" cy="246221"/>
          </a:xfrm>
          <a:prstGeom prst="rect">
            <a:avLst/>
          </a:prstGeom>
          <a:solidFill>
            <a:schemeClr val="accent1">
              <a:lumMod val="20000"/>
              <a:lumOff val="80000"/>
            </a:schemeClr>
          </a:solidFill>
        </p:spPr>
        <p:txBody>
          <a:bodyPr wrap="square" lIns="0" tIns="0" rIns="0" bIns="0" rtlCol="0">
            <a:spAutoFit/>
          </a:bodyPr>
          <a:lstStyle/>
          <a:p>
            <a:r>
              <a:rPr lang="en-US" sz="1600" dirty="0" smtClean="0"/>
              <a:t>Implemented</a:t>
            </a:r>
            <a:endParaRPr lang="en-US" sz="1600" dirty="0"/>
          </a:p>
        </p:txBody>
      </p:sp>
      <p:sp>
        <p:nvSpPr>
          <p:cNvPr id="20" name="TextBox 19"/>
          <p:cNvSpPr txBox="1"/>
          <p:nvPr/>
        </p:nvSpPr>
        <p:spPr>
          <a:xfrm>
            <a:off x="7346838" y="5474768"/>
            <a:ext cx="1345720" cy="246221"/>
          </a:xfrm>
          <a:prstGeom prst="rect">
            <a:avLst/>
          </a:prstGeom>
          <a:solidFill>
            <a:schemeClr val="tx2">
              <a:lumMod val="20000"/>
              <a:lumOff val="80000"/>
            </a:schemeClr>
          </a:solidFill>
        </p:spPr>
        <p:txBody>
          <a:bodyPr wrap="square" lIns="0" tIns="0" rIns="0" bIns="0" rtlCol="0">
            <a:spAutoFit/>
          </a:bodyPr>
          <a:lstStyle/>
          <a:p>
            <a:r>
              <a:rPr lang="en-US" sz="1600" dirty="0" smtClean="0"/>
              <a:t>Implemented</a:t>
            </a:r>
            <a:endParaRPr lang="en-US" sz="1600" dirty="0"/>
          </a:p>
        </p:txBody>
      </p:sp>
      <p:pic>
        <p:nvPicPr>
          <p:cNvPr id="14" name="Picture 4" descr="C:\Program Files\Microsoft Office\MEDIA\OFFICE14\Bullets\BD21301_.gif"/>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610600" y="3858866"/>
            <a:ext cx="390524" cy="39052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4" descr="C:\Program Files\Microsoft Office\MEDIA\OFFICE14\Bullets\BD21301_.gif"/>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610600" y="5306682"/>
            <a:ext cx="390524" cy="39052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br>
              <a:rPr lang="en-US" dirty="0" smtClean="0"/>
            </a:br>
            <a:r>
              <a:rPr sz="2000" dirty="0" smtClean="0"/>
              <a:t>ICESat-2 Lifetime and TRL-6 Testing</a:t>
            </a:r>
            <a:endParaRPr lang="en-US" dirty="0"/>
          </a:p>
        </p:txBody>
      </p:sp>
      <p:sp>
        <p:nvSpPr>
          <p:cNvPr id="4" name="Content Placeholder 4"/>
          <p:cNvSpPr txBox="1">
            <a:spLocks/>
          </p:cNvSpPr>
          <p:nvPr/>
        </p:nvSpPr>
        <p:spPr>
          <a:xfrm>
            <a:off x="457200" y="1311216"/>
            <a:ext cx="8229600" cy="521898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Lesson 1 – Rigidly mounted laser modules can experience</a:t>
            </a:r>
            <a:r>
              <a:rPr kumimoji="0" lang="en-US" sz="1800" b="0" i="0" u="none" strike="noStrike" kern="1200" cap="none" spc="0" normalizeH="0" noProof="0" dirty="0" smtClean="0">
                <a:ln>
                  <a:noFill/>
                </a:ln>
                <a:solidFill>
                  <a:schemeClr val="tx1"/>
                </a:solidFill>
                <a:effectLst/>
                <a:uLnTx/>
                <a:uFillTx/>
                <a:latin typeface="+mn-lt"/>
                <a:ea typeface="+mn-ea"/>
                <a:cs typeface="+mn-cs"/>
              </a:rPr>
              <a:t> excess internal stresses under GEVS level random vibration due to structural resonances</a:t>
            </a:r>
          </a:p>
          <a:p>
            <a:pPr marL="742950" lvl="1" indent="-285750">
              <a:spcBef>
                <a:spcPct val="20000"/>
              </a:spcBef>
              <a:buFont typeface="Arial" pitchFamily="34" charset="0"/>
              <a:buChar char="–"/>
            </a:pPr>
            <a:r>
              <a:rPr lang="en-US" dirty="0" smtClean="0"/>
              <a:t>Implemented </a:t>
            </a:r>
            <a:r>
              <a:rPr lang="en-US" dirty="0"/>
              <a:t>wavy flexure mount design in TRL-6 and flight systems to filter frequencies at the laser module resonant frequencies</a:t>
            </a:r>
          </a:p>
          <a:p>
            <a:pPr marL="342900" marR="0" lvl="0" indent="-342900" algn="l" defTabSz="914400" rtl="0" eaLnBrk="1" fontAlgn="auto" latinLnBrk="0" hangingPunct="1">
              <a:lnSpc>
                <a:spcPct val="100000"/>
              </a:lnSpc>
              <a:spcBef>
                <a:spcPct val="20000"/>
              </a:spcBef>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Lesson</a:t>
            </a:r>
            <a:r>
              <a:rPr kumimoji="0" lang="en-US" sz="1800" b="0" i="0" u="none" strike="noStrike" kern="1200" cap="none" spc="0" normalizeH="0" noProof="0" dirty="0" smtClean="0">
                <a:ln>
                  <a:noFill/>
                </a:ln>
                <a:solidFill>
                  <a:schemeClr val="tx1"/>
                </a:solidFill>
                <a:effectLst/>
                <a:uLnTx/>
                <a:uFillTx/>
                <a:latin typeface="+mn-lt"/>
                <a:ea typeface="+mn-ea"/>
                <a:cs typeface="+mn-cs"/>
              </a:rPr>
              <a:t> 2 – High gain of Nd:YVO</a:t>
            </a:r>
            <a:r>
              <a:rPr kumimoji="0" lang="en-US" sz="1800" b="0" i="0" u="none" strike="noStrike" kern="1200" cap="none" spc="0" normalizeH="0" baseline="-25000" noProof="0" dirty="0" smtClean="0">
                <a:ln>
                  <a:noFill/>
                </a:ln>
                <a:solidFill>
                  <a:schemeClr val="tx1"/>
                </a:solidFill>
                <a:effectLst/>
                <a:uLnTx/>
                <a:uFillTx/>
                <a:latin typeface="+mn-lt"/>
                <a:ea typeface="+mn-ea"/>
                <a:cs typeface="+mn-cs"/>
              </a:rPr>
              <a:t>4</a:t>
            </a:r>
            <a:r>
              <a:rPr kumimoji="0" lang="en-US" sz="1800" b="0" i="0" u="none" strike="noStrike" kern="1200" cap="none" spc="0" normalizeH="0" noProof="0" dirty="0" smtClean="0">
                <a:ln>
                  <a:noFill/>
                </a:ln>
                <a:solidFill>
                  <a:schemeClr val="tx1"/>
                </a:solidFill>
                <a:effectLst/>
                <a:uLnTx/>
                <a:uFillTx/>
                <a:latin typeface="+mn-lt"/>
                <a:ea typeface="+mn-ea"/>
                <a:cs typeface="+mn-cs"/>
              </a:rPr>
              <a:t> coupled with the temperature of RTP Q-switch makes maintaining hold-off difficult in a short, end-pumped, straight</a:t>
            </a:r>
            <a:r>
              <a:rPr lang="en-US" dirty="0" smtClean="0"/>
              <a:t> </a:t>
            </a:r>
            <a:r>
              <a:rPr kumimoji="0" lang="en-US" sz="1800" b="0" i="0" u="none" strike="noStrike" kern="1200" cap="none" spc="0" normalizeH="0" noProof="0" dirty="0" smtClean="0">
                <a:ln>
                  <a:noFill/>
                </a:ln>
                <a:solidFill>
                  <a:schemeClr val="tx1"/>
                </a:solidFill>
                <a:effectLst/>
                <a:uLnTx/>
                <a:uFillTx/>
                <a:latin typeface="+mn-lt"/>
                <a:ea typeface="+mn-ea"/>
                <a:cs typeface="+mn-cs"/>
              </a:rPr>
              <a:t>linear resonator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Changed flight</a:t>
            </a:r>
            <a:r>
              <a:rPr kumimoji="0" lang="en-US" sz="1800" b="0" i="0" u="none" strike="noStrike" kern="1200" cap="none" spc="0" normalizeH="0" noProof="0" dirty="0" smtClean="0">
                <a:ln>
                  <a:noFill/>
                </a:ln>
                <a:solidFill>
                  <a:schemeClr val="tx1"/>
                </a:solidFill>
                <a:effectLst/>
                <a:uLnTx/>
                <a:uFillTx/>
                <a:latin typeface="+mn-lt"/>
                <a:ea typeface="+mn-ea"/>
                <a:cs typeface="+mn-cs"/>
              </a:rPr>
              <a:t> design to a bent linear resonator to prevent residual 880 nm pump light from non-uniformly heating RTP Q-switch</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Lesson 3 – Trillion shot lifetime lasers</a:t>
            </a:r>
            <a:r>
              <a:rPr kumimoji="0" lang="en-US" sz="1800" b="0" i="0" u="none" strike="noStrike" kern="1200" cap="none" spc="0" normalizeH="0" noProof="0" dirty="0" smtClean="0">
                <a:ln>
                  <a:noFill/>
                </a:ln>
                <a:solidFill>
                  <a:schemeClr val="tx1"/>
                </a:solidFill>
                <a:effectLst/>
                <a:uLnTx/>
                <a:uFillTx/>
                <a:latin typeface="+mn-lt"/>
                <a:ea typeface="+mn-ea"/>
                <a:cs typeface="+mn-cs"/>
              </a:rPr>
              <a:t> are more sensitive to long term optical degradation than previous billion shot class missions</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742950" lvl="1" indent="-285750">
              <a:spcBef>
                <a:spcPct val="20000"/>
              </a:spcBef>
              <a:buFont typeface="Arial" pitchFamily="34" charset="0"/>
              <a:buChar char="–"/>
            </a:pPr>
            <a:r>
              <a:rPr lang="en-US" dirty="0" smtClean="0"/>
              <a:t>Flight systems will use the highest damage threshold coatings available. Special attention will be given to contamination control (cleaning procedures &amp; getters). A good understanding/model of intra-cavity fluences has been developed.</a:t>
            </a: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Lesson</a:t>
            </a:r>
            <a:r>
              <a:rPr kumimoji="0" lang="en-US" sz="1800" b="0" i="0" u="none" strike="noStrike" kern="1200" cap="none" spc="0" normalizeH="0" noProof="0" dirty="0" smtClean="0">
                <a:ln>
                  <a:noFill/>
                </a:ln>
                <a:solidFill>
                  <a:schemeClr val="tx1"/>
                </a:solidFill>
                <a:effectLst/>
                <a:uLnTx/>
                <a:uFillTx/>
                <a:latin typeface="+mn-lt"/>
                <a:ea typeface="+mn-ea"/>
                <a:cs typeface="+mn-cs"/>
              </a:rPr>
              <a:t> 4 – Small debris (such as Kapton tape) is easily hidden in a complex optical cavity</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p>
          <a:p>
            <a:pPr marL="742950" lvl="1" indent="-285750">
              <a:spcBef>
                <a:spcPct val="20000"/>
              </a:spcBef>
              <a:buFont typeface="Arial" pitchFamily="34" charset="0"/>
              <a:buChar char="–"/>
            </a:pPr>
            <a:r>
              <a:rPr lang="en-US" dirty="0" smtClean="0"/>
              <a:t>Rigorous Foreign Object Detection procedures all stages of build is being implemented</a:t>
            </a: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Lesson 5 – Detailed &amp; accurate build documentation is critical for flight missions</a:t>
            </a:r>
          </a:p>
          <a:p>
            <a:pPr marL="742950" marR="0" lvl="1" indent="-285750" fontAlgn="auto">
              <a:spcBef>
                <a:spcPct val="20000"/>
              </a:spcBef>
              <a:spcAft>
                <a:spcPts val="0"/>
              </a:spcAft>
              <a:buClrTx/>
              <a:buSzTx/>
              <a:buFont typeface="Arial" pitchFamily="34" charset="0"/>
              <a:buChar char="–"/>
              <a:tabLst/>
              <a:defRPr/>
            </a:pPr>
            <a:r>
              <a:rPr lang="en-US" dirty="0" smtClean="0"/>
              <a:t>Build documents are being revised &amp; reviewed by Fibertek and GSFC. Employee awareness training on flight hardware builds will be conducted. </a:t>
            </a:r>
            <a:endParaRPr lang="en-US" dirty="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8175" y="145242"/>
            <a:ext cx="6262777" cy="803664"/>
          </a:xfrm>
        </p:spPr>
        <p:txBody>
          <a:bodyPr>
            <a:normAutofit/>
          </a:bodyPr>
          <a:lstStyle/>
          <a:p>
            <a:r>
              <a:rPr sz="2900" dirty="0" smtClean="0">
                <a:solidFill>
                  <a:srgbClr val="600A0A"/>
                </a:solidFill>
                <a:latin typeface="+mj-lt"/>
              </a:rPr>
              <a:t>Pearl Module Life Testing at </a:t>
            </a:r>
            <a:r>
              <a:rPr sz="2900" smtClean="0">
                <a:solidFill>
                  <a:srgbClr val="600A0A"/>
                </a:solidFill>
                <a:latin typeface="+mj-lt"/>
              </a:rPr>
              <a:t>Fibertek</a:t>
            </a:r>
            <a:endParaRPr sz="2900" dirty="0">
              <a:solidFill>
                <a:srgbClr val="600A0A"/>
              </a:solidFill>
              <a:latin typeface="+mj-lt"/>
            </a:endParaRPr>
          </a:p>
        </p:txBody>
      </p:sp>
      <p:sp>
        <p:nvSpPr>
          <p:cNvPr id="5" name="Text Placeholder 4"/>
          <p:cNvSpPr>
            <a:spLocks noGrp="1"/>
          </p:cNvSpPr>
          <p:nvPr>
            <p:ph sz="half" idx="1"/>
          </p:nvPr>
        </p:nvSpPr>
        <p:spPr>
          <a:xfrm>
            <a:off x="5669280" y="1218803"/>
            <a:ext cx="3399424" cy="5050766"/>
          </a:xfrm>
        </p:spPr>
        <p:txBody>
          <a:bodyPr>
            <a:normAutofit fontScale="85000" lnSpcReduction="20000"/>
          </a:bodyPr>
          <a:lstStyle/>
          <a:p>
            <a:pPr marL="91440" indent="-182880"/>
            <a:r>
              <a:rPr lang="en-US" sz="1800" b="1" dirty="0" smtClean="0"/>
              <a:t>4 Pearl life test modules</a:t>
            </a:r>
          </a:p>
          <a:p>
            <a:pPr marL="548640" lvl="1" indent="-182880"/>
            <a:r>
              <a:rPr lang="en-US" sz="1600" dirty="0" smtClean="0"/>
              <a:t>Module average power is continuously measured and processed weekly</a:t>
            </a:r>
          </a:p>
          <a:p>
            <a:pPr marL="914400" lvl="2"/>
            <a:r>
              <a:rPr lang="en-US" sz="1400" dirty="0" smtClean="0"/>
              <a:t>Power data is collected every 10 seconds</a:t>
            </a:r>
          </a:p>
          <a:p>
            <a:pPr marL="914400" lvl="2"/>
            <a:r>
              <a:rPr lang="en-US" sz="1400" dirty="0" smtClean="0"/>
              <a:t>Power  data  is averaged every 24 hours</a:t>
            </a:r>
          </a:p>
          <a:p>
            <a:pPr marL="914400" lvl="2"/>
            <a:r>
              <a:rPr lang="en-US" sz="1400" dirty="0" smtClean="0"/>
              <a:t>STDEV of each 24 hour window is used as the error bars</a:t>
            </a:r>
          </a:p>
          <a:p>
            <a:pPr marL="914400" lvl="2"/>
            <a:r>
              <a:rPr lang="en-US" sz="1400" dirty="0" smtClean="0"/>
              <a:t>Data is plotted with one data point for each 24 hour window</a:t>
            </a:r>
          </a:p>
          <a:p>
            <a:pPr marL="914400" lvl="2"/>
            <a:r>
              <a:rPr lang="en-US" sz="1400" dirty="0" smtClean="0"/>
              <a:t>Raw data is archived</a:t>
            </a:r>
          </a:p>
          <a:p>
            <a:pPr marL="548640" lvl="1" indent="-182880"/>
            <a:r>
              <a:rPr lang="en-US" sz="1600" dirty="0" smtClean="0"/>
              <a:t>All modules running at 10 kHz with a cold plate temp of 23°C </a:t>
            </a:r>
          </a:p>
          <a:p>
            <a:pPr marL="548640" lvl="1" indent="-182880"/>
            <a:r>
              <a:rPr lang="en-US" sz="1600" dirty="0" smtClean="0"/>
              <a:t>Nominal operating conditions are 10 kHz, 30-35 % duty cycle &amp; 4-8 A peak current</a:t>
            </a:r>
          </a:p>
          <a:p>
            <a:pPr marL="548640" lvl="1" indent="-182880"/>
            <a:r>
              <a:rPr lang="en-US" sz="1600" dirty="0" smtClean="0"/>
              <a:t>2x 6-chiplet module (20 W)</a:t>
            </a:r>
          </a:p>
          <a:p>
            <a:pPr marL="914400" lvl="2"/>
            <a:r>
              <a:rPr lang="en-US" sz="1400" dirty="0" smtClean="0"/>
              <a:t>6.7 W average power, 30 % duty cycle, 4 A peak current</a:t>
            </a:r>
          </a:p>
          <a:p>
            <a:pPr marL="914400" lvl="2"/>
            <a:r>
              <a:rPr lang="en-US" sz="1400" dirty="0" smtClean="0"/>
              <a:t>14.3 W average power, 35 % duty cycle,  8 A peak current</a:t>
            </a:r>
          </a:p>
          <a:p>
            <a:pPr marL="548640" lvl="1" indent="-182880"/>
            <a:r>
              <a:rPr lang="en-US" sz="1600" dirty="0" smtClean="0"/>
              <a:t>2x 16-chiplet modules (60 W)</a:t>
            </a:r>
          </a:p>
          <a:p>
            <a:pPr marL="914400" lvl="2"/>
            <a:r>
              <a:rPr lang="en-US" sz="1400" dirty="0" smtClean="0"/>
              <a:t>20.6 W average power, 33 % duty cycle, 5 A peak current</a:t>
            </a:r>
          </a:p>
          <a:p>
            <a:pPr marL="914400" lvl="2"/>
            <a:r>
              <a:rPr lang="en-US" sz="1400" dirty="0" smtClean="0"/>
              <a:t>23.3 W average power, 33 % duty cycle, 5 A peak current</a:t>
            </a:r>
          </a:p>
          <a:p>
            <a:pPr>
              <a:buNone/>
            </a:pPr>
            <a:endParaRPr lang="en-US" dirty="0">
              <a:solidFill>
                <a:srgbClr val="FF0000"/>
              </a:solidFill>
            </a:endParaRPr>
          </a:p>
        </p:txBody>
      </p:sp>
      <p:sp>
        <p:nvSpPr>
          <p:cNvPr id="8" name="Text Placeholder 2"/>
          <p:cNvSpPr txBox="1">
            <a:spLocks/>
          </p:cNvSpPr>
          <p:nvPr/>
        </p:nvSpPr>
        <p:spPr>
          <a:xfrm>
            <a:off x="599048" y="5152913"/>
            <a:ext cx="4940541" cy="10400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b="1" kern="1200" baseline="0">
                <a:solidFill>
                  <a:schemeClr val="tx1"/>
                </a:solidFill>
                <a:latin typeface="Book Antiqua" pitchFamily="18" charset="0"/>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Book Antiqua" pitchFamily="18"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Book Antiqua" pitchFamily="18" charset="0"/>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Book Antiqua" pitchFamily="18"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dirty="0" smtClean="0"/>
              <a:t>No measurable degradation after 15,800 hours of run time (57% of mission life)</a:t>
            </a:r>
            <a:endParaRPr lang="en-US" sz="2000" dirty="0"/>
          </a:p>
        </p:txBody>
      </p:sp>
      <p:pic>
        <p:nvPicPr>
          <p:cNvPr id="9" name="Content Placeholder 2"/>
          <p:cNvPicPr>
            <a:picLocks noGrp="1" noChangeAspect="1" noChangeArrowheads="1"/>
          </p:cNvPicPr>
          <p:nvPr>
            <p:ph idx="1"/>
          </p:nvPr>
        </p:nvPicPr>
        <p:blipFill>
          <a:blip r:embed="rId3" cstate="print"/>
          <a:srcRect/>
          <a:stretch>
            <a:fillRect/>
          </a:stretch>
        </p:blipFill>
        <p:spPr bwMode="auto">
          <a:xfrm>
            <a:off x="96822" y="1195899"/>
            <a:ext cx="5746478" cy="36558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94099" y="145242"/>
            <a:ext cx="5862307" cy="838170"/>
          </a:xfrm>
        </p:spPr>
        <p:txBody>
          <a:bodyPr>
            <a:normAutofit/>
          </a:bodyPr>
          <a:lstStyle/>
          <a:p>
            <a:r>
              <a:rPr lang="en-US" sz="2900" dirty="0" smtClean="0">
                <a:solidFill>
                  <a:srgbClr val="600A0A"/>
                </a:solidFill>
              </a:rPr>
              <a:t>Pearl </a:t>
            </a:r>
            <a:r>
              <a:rPr lang="en-US" sz="2900" dirty="0">
                <a:solidFill>
                  <a:srgbClr val="600A0A"/>
                </a:solidFill>
              </a:rPr>
              <a:t>Module Life </a:t>
            </a:r>
            <a:r>
              <a:rPr lang="en-US" sz="2900" dirty="0" smtClean="0">
                <a:solidFill>
                  <a:srgbClr val="600A0A"/>
                </a:solidFill>
              </a:rPr>
              <a:t>Testing at nLight</a:t>
            </a:r>
            <a:endParaRPr lang="en-US" sz="2900" dirty="0">
              <a:solidFill>
                <a:srgbClr val="600A0A"/>
              </a:solidFill>
            </a:endParaRPr>
          </a:p>
        </p:txBody>
      </p:sp>
      <p:sp>
        <p:nvSpPr>
          <p:cNvPr id="5" name="Text Placeholder 4"/>
          <p:cNvSpPr>
            <a:spLocks noGrp="1"/>
          </p:cNvSpPr>
          <p:nvPr>
            <p:ph idx="1"/>
          </p:nvPr>
        </p:nvSpPr>
        <p:spPr>
          <a:xfrm>
            <a:off x="940288" y="4485736"/>
            <a:ext cx="7194431" cy="1958196"/>
          </a:xfrm>
        </p:spPr>
        <p:txBody>
          <a:bodyPr>
            <a:normAutofit fontScale="77500" lnSpcReduction="20000"/>
          </a:bodyPr>
          <a:lstStyle/>
          <a:p>
            <a:r>
              <a:rPr lang="en-US" sz="2100" b="1" dirty="0" smtClean="0"/>
              <a:t>Accelerated nLight </a:t>
            </a:r>
            <a:r>
              <a:rPr lang="en-US" sz="2100" b="1" dirty="0"/>
              <a:t>Life </a:t>
            </a:r>
            <a:r>
              <a:rPr lang="en-US" sz="2100" b="1" dirty="0" smtClean="0"/>
              <a:t>Testing (5 modules) – Updated 7-20-2012</a:t>
            </a:r>
            <a:endParaRPr lang="en-US" sz="2100" b="1" dirty="0"/>
          </a:p>
          <a:p>
            <a:pPr lvl="1"/>
            <a:r>
              <a:rPr lang="en-US" sz="1800" dirty="0"/>
              <a:t>Modules characterized every 2000 hours </a:t>
            </a:r>
          </a:p>
          <a:p>
            <a:pPr lvl="1"/>
            <a:r>
              <a:rPr lang="en-US" sz="1800" dirty="0"/>
              <a:t>2x 16-chiplet modules (60 Watt)</a:t>
            </a:r>
          </a:p>
          <a:p>
            <a:pPr lvl="2"/>
            <a:r>
              <a:rPr lang="en-US" sz="1500" dirty="0"/>
              <a:t>10 kHz, 25% duty cycle, 10 A peak current, 35-40 C thermistor </a:t>
            </a:r>
            <a:r>
              <a:rPr lang="en-US" sz="1500" dirty="0" smtClean="0"/>
              <a:t>temp</a:t>
            </a:r>
          </a:p>
          <a:p>
            <a:pPr lvl="2"/>
            <a:r>
              <a:rPr lang="en-US" sz="1500" dirty="0" smtClean="0"/>
              <a:t>No measurable power drop</a:t>
            </a:r>
            <a:endParaRPr lang="en-US" sz="1500" dirty="0"/>
          </a:p>
          <a:p>
            <a:pPr lvl="1"/>
            <a:r>
              <a:rPr lang="en-US" sz="1800" dirty="0"/>
              <a:t>3x 16-chiplet modules (60 Watt)</a:t>
            </a:r>
          </a:p>
          <a:p>
            <a:pPr lvl="2"/>
            <a:r>
              <a:rPr lang="en-US" sz="1500" dirty="0"/>
              <a:t>CW operation, 10 A average current, 35-40 C thermistor temp</a:t>
            </a:r>
          </a:p>
          <a:p>
            <a:pPr lvl="2"/>
            <a:r>
              <a:rPr lang="en-US" sz="1500" dirty="0"/>
              <a:t>Module 00693 appeared to have a chiplet failure at 6000 </a:t>
            </a:r>
            <a:r>
              <a:rPr lang="en-US" sz="1500" dirty="0" smtClean="0"/>
              <a:t>hours, other two unchanged</a:t>
            </a:r>
          </a:p>
          <a:p>
            <a:pPr lvl="1"/>
            <a:r>
              <a:rPr lang="en-US" sz="1800" dirty="0" smtClean="0"/>
              <a:t>6 additional modules will be added to the life testing at nLight 2</a:t>
            </a:r>
            <a:r>
              <a:rPr lang="en-US" sz="1800" baseline="30000" dirty="0" smtClean="0"/>
              <a:t>nd</a:t>
            </a:r>
            <a:r>
              <a:rPr lang="en-US" sz="1800" dirty="0" smtClean="0"/>
              <a:t> quarter 2013</a:t>
            </a:r>
            <a:endParaRPr lang="en-US" sz="1800" dirty="0"/>
          </a:p>
        </p:txBody>
      </p:sp>
      <p:pic>
        <p:nvPicPr>
          <p:cNvPr id="1026" name="Picture 1" descr="image00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8863" y="1112303"/>
            <a:ext cx="3657600" cy="319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2" descr="image00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66724" y="1142812"/>
            <a:ext cx="3657600" cy="268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251292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3688" y="102118"/>
            <a:ext cx="6996023" cy="691515"/>
          </a:xfrm>
        </p:spPr>
        <p:txBody>
          <a:bodyPr>
            <a:normAutofit/>
          </a:bodyPr>
          <a:lstStyle/>
          <a:p>
            <a:r>
              <a:rPr lang="en-US" sz="2900" dirty="0" smtClean="0">
                <a:solidFill>
                  <a:srgbClr val="600A0A"/>
                </a:solidFill>
              </a:rPr>
              <a:t>Pearl </a:t>
            </a:r>
            <a:r>
              <a:rPr lang="en-US" sz="2900" dirty="0">
                <a:solidFill>
                  <a:srgbClr val="600A0A"/>
                </a:solidFill>
              </a:rPr>
              <a:t>Module Life </a:t>
            </a:r>
            <a:r>
              <a:rPr lang="en-US" sz="2900" dirty="0" smtClean="0">
                <a:solidFill>
                  <a:srgbClr val="600A0A"/>
                </a:solidFill>
              </a:rPr>
              <a:t>Testing at GSFC</a:t>
            </a:r>
            <a:endParaRPr lang="en-US" sz="2900" dirty="0">
              <a:solidFill>
                <a:srgbClr val="600A0A"/>
              </a:solidFill>
            </a:endParaRPr>
          </a:p>
        </p:txBody>
      </p:sp>
      <p:sp>
        <p:nvSpPr>
          <p:cNvPr id="5" name="Text Placeholder 4"/>
          <p:cNvSpPr>
            <a:spLocks noGrp="1"/>
          </p:cNvSpPr>
          <p:nvPr>
            <p:ph idx="1"/>
          </p:nvPr>
        </p:nvSpPr>
        <p:spPr>
          <a:xfrm>
            <a:off x="310551" y="1056750"/>
            <a:ext cx="8229600" cy="892819"/>
          </a:xfrm>
        </p:spPr>
        <p:txBody>
          <a:bodyPr>
            <a:normAutofit/>
          </a:bodyPr>
          <a:lstStyle/>
          <a:p>
            <a:r>
              <a:rPr lang="en-US" sz="1600" b="1" dirty="0" smtClean="0"/>
              <a:t>GSFC</a:t>
            </a:r>
            <a:r>
              <a:rPr lang="en-US" sz="1600" b="1" dirty="0"/>
              <a:t> </a:t>
            </a:r>
            <a:r>
              <a:rPr lang="en-US" sz="1600" b="1" dirty="0" smtClean="0"/>
              <a:t>life testing is being done CW at 20 W for 6 emitter modules and at 60 W for 16 emitter modules </a:t>
            </a:r>
          </a:p>
          <a:p>
            <a:r>
              <a:rPr lang="en-US" sz="1600" b="1" dirty="0" smtClean="0"/>
              <a:t>Results to date are consistent with ICESat-2 laser lifetime requirements</a:t>
            </a:r>
            <a:endParaRPr lang="en-US" sz="1600" b="1" dirty="0"/>
          </a:p>
        </p:txBody>
      </p:sp>
      <p:sp>
        <p:nvSpPr>
          <p:cNvPr id="7" name="TextBox 6"/>
          <p:cNvSpPr txBox="1"/>
          <p:nvPr/>
        </p:nvSpPr>
        <p:spPr>
          <a:xfrm>
            <a:off x="1201948" y="2527958"/>
            <a:ext cx="1524000"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t>TDK-Lambda</a:t>
            </a:r>
          </a:p>
          <a:p>
            <a:pPr algn="ctr"/>
            <a:r>
              <a:rPr lang="en-US" sz="1800" dirty="0" smtClean="0"/>
              <a:t>GEN60-25</a:t>
            </a:r>
            <a:endParaRPr lang="en-US" sz="1800" dirty="0"/>
          </a:p>
        </p:txBody>
      </p:sp>
      <p:sp>
        <p:nvSpPr>
          <p:cNvPr id="8" name="TextBox 7"/>
          <p:cNvSpPr txBox="1"/>
          <p:nvPr/>
        </p:nvSpPr>
        <p:spPr>
          <a:xfrm>
            <a:off x="3066014" y="2596601"/>
            <a:ext cx="156619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t>nLight 20W</a:t>
            </a:r>
          </a:p>
          <a:p>
            <a:pPr algn="ctr"/>
            <a:r>
              <a:rPr lang="en-US" sz="800" dirty="0" smtClean="0"/>
              <a:t>p2-020-0880-29-05109-10-02879 (Reference)</a:t>
            </a:r>
          </a:p>
        </p:txBody>
      </p:sp>
      <p:sp>
        <p:nvSpPr>
          <p:cNvPr id="9" name="TextBox 8"/>
          <p:cNvSpPr txBox="1"/>
          <p:nvPr/>
        </p:nvSpPr>
        <p:spPr>
          <a:xfrm>
            <a:off x="567226" y="4966358"/>
            <a:ext cx="1524000"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t>TDK-Lambda</a:t>
            </a:r>
          </a:p>
          <a:p>
            <a:pPr algn="ctr"/>
            <a:r>
              <a:rPr lang="en-US" sz="1800" dirty="0" smtClean="0"/>
              <a:t>GEN60-25</a:t>
            </a:r>
            <a:endParaRPr lang="en-US" sz="1800" dirty="0"/>
          </a:p>
        </p:txBody>
      </p:sp>
      <p:cxnSp>
        <p:nvCxnSpPr>
          <p:cNvPr id="10" name="Straight Connector 9"/>
          <p:cNvCxnSpPr/>
          <p:nvPr/>
        </p:nvCxnSpPr>
        <p:spPr>
          <a:xfrm>
            <a:off x="2725948" y="2790565"/>
            <a:ext cx="340066"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4972274" y="2590510"/>
            <a:ext cx="156619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t>nLight 20W</a:t>
            </a:r>
          </a:p>
          <a:p>
            <a:pPr algn="ctr"/>
            <a:r>
              <a:rPr lang="en-US" sz="800" dirty="0" smtClean="0"/>
              <a:t>p2-020-0880-29-05109-10-02898</a:t>
            </a:r>
          </a:p>
          <a:p>
            <a:pPr algn="ctr"/>
            <a:r>
              <a:rPr lang="en-US" sz="800" dirty="0" smtClean="0"/>
              <a:t>[Vibration Tested]</a:t>
            </a:r>
          </a:p>
        </p:txBody>
      </p:sp>
      <p:sp>
        <p:nvSpPr>
          <p:cNvPr id="12" name="TextBox 11"/>
          <p:cNvSpPr txBox="1"/>
          <p:nvPr/>
        </p:nvSpPr>
        <p:spPr>
          <a:xfrm>
            <a:off x="6878534" y="2590510"/>
            <a:ext cx="156619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t>nLight 20W</a:t>
            </a:r>
          </a:p>
          <a:p>
            <a:pPr algn="ctr"/>
            <a:r>
              <a:rPr lang="en-US" sz="800" dirty="0" smtClean="0"/>
              <a:t>p2-020-0880-29-05109-10-03139 [Vibration Tested]</a:t>
            </a:r>
          </a:p>
        </p:txBody>
      </p:sp>
      <p:cxnSp>
        <p:nvCxnSpPr>
          <p:cNvPr id="13" name="Straight Connector 12"/>
          <p:cNvCxnSpPr/>
          <p:nvPr/>
        </p:nvCxnSpPr>
        <p:spPr>
          <a:xfrm>
            <a:off x="4632208" y="2790565"/>
            <a:ext cx="340066"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538468" y="2790565"/>
            <a:ext cx="340066" cy="0"/>
          </a:xfrm>
          <a:prstGeom prst="line">
            <a:avLst/>
          </a:prstGeom>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45725" y="3670958"/>
            <a:ext cx="1524000"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t>TDK-Lambda</a:t>
            </a:r>
          </a:p>
          <a:p>
            <a:pPr algn="ctr"/>
            <a:r>
              <a:rPr lang="en-US" sz="1800" dirty="0" smtClean="0"/>
              <a:t>GEN150-15</a:t>
            </a:r>
            <a:endParaRPr lang="en-US" sz="1800" dirty="0"/>
          </a:p>
        </p:txBody>
      </p:sp>
      <p:sp>
        <p:nvSpPr>
          <p:cNvPr id="16" name="TextBox 15"/>
          <p:cNvSpPr txBox="1"/>
          <p:nvPr/>
        </p:nvSpPr>
        <p:spPr>
          <a:xfrm>
            <a:off x="1796435" y="3763846"/>
            <a:ext cx="154919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t>nLight 60W</a:t>
            </a:r>
          </a:p>
          <a:p>
            <a:pPr algn="ctr"/>
            <a:r>
              <a:rPr lang="en-US" sz="800" dirty="0" smtClean="0"/>
              <a:t>p2-060-0880-29-05136-09-00906 (Reference) </a:t>
            </a:r>
          </a:p>
        </p:txBody>
      </p:sp>
      <p:cxnSp>
        <p:nvCxnSpPr>
          <p:cNvPr id="17" name="Straight Connector 16"/>
          <p:cNvCxnSpPr/>
          <p:nvPr/>
        </p:nvCxnSpPr>
        <p:spPr>
          <a:xfrm>
            <a:off x="1569725" y="3954346"/>
            <a:ext cx="219152"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3345627" y="3954346"/>
            <a:ext cx="340066" cy="0"/>
          </a:xfrm>
          <a:prstGeom prst="line">
            <a:avLst/>
          </a:prstGeom>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7464207" y="3763846"/>
            <a:ext cx="154919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t>nLight 60W</a:t>
            </a:r>
          </a:p>
          <a:p>
            <a:pPr algn="ctr"/>
            <a:r>
              <a:rPr lang="en-US" sz="800" dirty="0" smtClean="0"/>
              <a:t>p2-080-0880-29-05131-09-00696 (Stock Unit)</a:t>
            </a:r>
          </a:p>
        </p:txBody>
      </p:sp>
      <p:sp>
        <p:nvSpPr>
          <p:cNvPr id="20" name="TextBox 19"/>
          <p:cNvSpPr txBox="1"/>
          <p:nvPr/>
        </p:nvSpPr>
        <p:spPr>
          <a:xfrm>
            <a:off x="5574950" y="3763846"/>
            <a:ext cx="154919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t>nLight 60W</a:t>
            </a:r>
          </a:p>
          <a:p>
            <a:pPr algn="ctr"/>
            <a:r>
              <a:rPr lang="en-US" sz="800" dirty="0" smtClean="0"/>
              <a:t>p2-060-0880-29-05136-09-00951 [Vibration Tested] </a:t>
            </a:r>
          </a:p>
        </p:txBody>
      </p:sp>
      <p:sp>
        <p:nvSpPr>
          <p:cNvPr id="21" name="TextBox 20"/>
          <p:cNvSpPr txBox="1"/>
          <p:nvPr/>
        </p:nvSpPr>
        <p:spPr>
          <a:xfrm>
            <a:off x="3685693" y="3754291"/>
            <a:ext cx="154919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t>nLight 60W</a:t>
            </a:r>
          </a:p>
          <a:p>
            <a:pPr algn="ctr"/>
            <a:r>
              <a:rPr lang="en-US" sz="800" dirty="0" smtClean="0"/>
              <a:t>p2-060-0880-29-05136-09-00846 [Vibration Tested]</a:t>
            </a:r>
          </a:p>
        </p:txBody>
      </p:sp>
      <p:cxnSp>
        <p:nvCxnSpPr>
          <p:cNvPr id="22" name="Straight Connector 21"/>
          <p:cNvCxnSpPr/>
          <p:nvPr/>
        </p:nvCxnSpPr>
        <p:spPr>
          <a:xfrm>
            <a:off x="5234884" y="3954346"/>
            <a:ext cx="340066"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7124141" y="3954346"/>
            <a:ext cx="340066"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091226" y="5239041"/>
            <a:ext cx="340066" cy="0"/>
          </a:xfrm>
          <a:prstGeom prst="line">
            <a:avLst/>
          </a:prstGeom>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431292" y="4966358"/>
            <a:ext cx="156619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t>nLight 20W</a:t>
            </a:r>
          </a:p>
          <a:p>
            <a:pPr algn="ctr"/>
            <a:r>
              <a:rPr lang="en-US" sz="800" dirty="0" smtClean="0"/>
              <a:t>p2-020-0880-29-05109-10-02879 (Reference)</a:t>
            </a:r>
          </a:p>
        </p:txBody>
      </p:sp>
      <p:cxnSp>
        <p:nvCxnSpPr>
          <p:cNvPr id="26" name="Straight Connector 25"/>
          <p:cNvCxnSpPr/>
          <p:nvPr/>
        </p:nvCxnSpPr>
        <p:spPr>
          <a:xfrm>
            <a:off x="3997486" y="5239041"/>
            <a:ext cx="340066" cy="0"/>
          </a:xfrm>
          <a:prstGeom prst="line">
            <a:avLst/>
          </a:prstGeom>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4337552" y="4966358"/>
            <a:ext cx="156619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t>nLight 20W</a:t>
            </a:r>
          </a:p>
          <a:p>
            <a:pPr algn="ctr"/>
            <a:r>
              <a:rPr lang="en-US" sz="800" dirty="0" smtClean="0"/>
              <a:t>p2-020-0880-29-05109-10-02898</a:t>
            </a:r>
          </a:p>
          <a:p>
            <a:pPr algn="ctr"/>
            <a:r>
              <a:rPr lang="en-US" sz="800" dirty="0" smtClean="0"/>
              <a:t>[Vibration Tested]</a:t>
            </a:r>
          </a:p>
        </p:txBody>
      </p:sp>
      <p:sp>
        <p:nvSpPr>
          <p:cNvPr id="28" name="Rectangle 27"/>
          <p:cNvSpPr/>
          <p:nvPr/>
        </p:nvSpPr>
        <p:spPr>
          <a:xfrm>
            <a:off x="2301433" y="4716985"/>
            <a:ext cx="3942379" cy="11140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548633" y="4914133"/>
            <a:ext cx="2165058" cy="707886"/>
          </a:xfrm>
          <a:prstGeom prst="rect">
            <a:avLst/>
          </a:prstGeom>
          <a:noFill/>
        </p:spPr>
        <p:txBody>
          <a:bodyPr wrap="square" rtlCol="0">
            <a:spAutoFit/>
          </a:bodyPr>
          <a:lstStyle/>
          <a:p>
            <a:r>
              <a:rPr lang="en-US" sz="2000" dirty="0" smtClean="0">
                <a:latin typeface="+mj-lt"/>
              </a:rPr>
              <a:t>New Units Added 6-20-2012</a:t>
            </a:r>
            <a:endParaRPr lang="en-US" sz="2000" dirty="0">
              <a:latin typeface="+mj-lt"/>
            </a:endParaRPr>
          </a:p>
        </p:txBody>
      </p:sp>
      <p:sp>
        <p:nvSpPr>
          <p:cNvPr id="30" name="TextBox 29"/>
          <p:cNvSpPr txBox="1"/>
          <p:nvPr/>
        </p:nvSpPr>
        <p:spPr>
          <a:xfrm>
            <a:off x="2355011" y="2023345"/>
            <a:ext cx="4692770" cy="461665"/>
          </a:xfrm>
          <a:prstGeom prst="rect">
            <a:avLst/>
          </a:prstGeom>
          <a:noFill/>
        </p:spPr>
        <p:txBody>
          <a:bodyPr wrap="square" rtlCol="0">
            <a:spAutoFit/>
          </a:bodyPr>
          <a:lstStyle/>
          <a:p>
            <a:pPr algn="ctr"/>
            <a:r>
              <a:rPr lang="en-US" dirty="0" smtClean="0">
                <a:latin typeface="Calibri" pitchFamily="34" charset="0"/>
                <a:cs typeface="Calibri" pitchFamily="34" charset="0"/>
              </a:rPr>
              <a:t>Overview of Modules Under Test</a:t>
            </a:r>
            <a:endParaRPr lang="en-US" dirty="0">
              <a:latin typeface="Calibri" pitchFamily="34" charset="0"/>
              <a:cs typeface="Calibri" pitchFamily="34" charset="0"/>
            </a:endParaRPr>
          </a:p>
        </p:txBody>
      </p:sp>
      <p:sp>
        <p:nvSpPr>
          <p:cNvPr id="31" name="TextBox 30"/>
          <p:cNvSpPr txBox="1"/>
          <p:nvPr/>
        </p:nvSpPr>
        <p:spPr>
          <a:xfrm>
            <a:off x="1248911" y="6028783"/>
            <a:ext cx="7029085" cy="646331"/>
          </a:xfrm>
          <a:prstGeom prst="rect">
            <a:avLst/>
          </a:prstGeom>
          <a:solidFill>
            <a:srgbClr val="C6D9F1"/>
          </a:solidFill>
          <a:ln>
            <a:solidFill>
              <a:srgbClr val="000000"/>
            </a:solidFill>
          </a:ln>
        </p:spPr>
        <p:txBody>
          <a:bodyPr wrap="square" rtlCol="0">
            <a:spAutoFit/>
          </a:bodyPr>
          <a:lstStyle/>
          <a:p>
            <a:pPr algn="ctr"/>
            <a:r>
              <a:rPr lang="en-US" dirty="0" smtClean="0"/>
              <a:t>GSFC testing of 9 pump modules at full CW power ratings supports </a:t>
            </a:r>
            <a:r>
              <a:rPr lang="en-US" dirty="0"/>
              <a:t>the mission lifetime </a:t>
            </a:r>
            <a:r>
              <a:rPr lang="en-US" dirty="0" smtClean="0"/>
              <a:t>requirement</a:t>
            </a:r>
            <a:endParaRPr lang="en-US" dirty="0"/>
          </a:p>
        </p:txBody>
      </p:sp>
    </p:spTree>
    <p:extLst>
      <p:ext uri="{BB962C8B-B14F-4D97-AF65-F5344CB8AC3E}">
        <p14:creationId xmlns="" xmlns:p14="http://schemas.microsoft.com/office/powerpoint/2010/main" val="4190794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401" y="2538804"/>
            <a:ext cx="6286052" cy="925157"/>
          </a:xfrm>
        </p:spPr>
        <p:txBody>
          <a:bodyPr/>
          <a:lstStyle/>
          <a:p>
            <a:r>
              <a:rPr lang="en-US" sz="5400" dirty="0" smtClean="0"/>
              <a:t>System Overview</a:t>
            </a:r>
            <a:endParaRPr lang="en-US" sz="5400" dirty="0"/>
          </a:p>
        </p:txBody>
      </p:sp>
    </p:spTree>
    <p:extLst>
      <p:ext uri="{BB962C8B-B14F-4D97-AF65-F5344CB8AC3E}">
        <p14:creationId xmlns="" xmlns:p14="http://schemas.microsoft.com/office/powerpoint/2010/main" val="16547811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94" y="165319"/>
            <a:ext cx="6176513" cy="524795"/>
          </a:xfrm>
        </p:spPr>
        <p:txBody>
          <a:bodyPr>
            <a:noAutofit/>
          </a:bodyPr>
          <a:lstStyle/>
          <a:p>
            <a:r>
              <a:rPr sz="2900" dirty="0">
                <a:latin typeface="+mj-lt"/>
              </a:rPr>
              <a:t>nLight Pearl Module Life Testing</a:t>
            </a:r>
          </a:p>
        </p:txBody>
      </p:sp>
      <p:sp>
        <p:nvSpPr>
          <p:cNvPr id="3" name="Text Placeholder 2"/>
          <p:cNvSpPr>
            <a:spLocks noGrp="1"/>
          </p:cNvSpPr>
          <p:nvPr>
            <p:ph type="body" sz="quarter" idx="24"/>
          </p:nvPr>
        </p:nvSpPr>
        <p:spPr>
          <a:xfrm>
            <a:off x="256674" y="1242814"/>
            <a:ext cx="8651875" cy="4907813"/>
          </a:xfrm>
        </p:spPr>
        <p:txBody>
          <a:bodyPr>
            <a:normAutofit fontScale="92500" lnSpcReduction="20000"/>
          </a:bodyPr>
          <a:lstStyle/>
          <a:p>
            <a:r>
              <a:rPr lang="en-US" sz="1900" b="0" dirty="0" smtClean="0"/>
              <a:t>A significant sample of Pearl Modules being life tested under various nominal and accelerated conditions show good performance</a:t>
            </a:r>
          </a:p>
          <a:p>
            <a:pPr lvl="1"/>
            <a:r>
              <a:rPr lang="en-US" sz="1700" dirty="0" smtClean="0"/>
              <a:t>3 modules being tested at Fibertek under flight-like pulsed conditions (10 kHz, 33% duty cycle, 4-5 A drive current) show no measureable (&lt;2%) degradation after &gt;15,800 hours</a:t>
            </a:r>
          </a:p>
          <a:p>
            <a:pPr lvl="1"/>
            <a:r>
              <a:rPr lang="en-US" sz="1700" dirty="0" smtClean="0"/>
              <a:t>1 module being tested at Fibertek under accelerated pulsed conditions (10 kHz, 35% duty cycle, 8 A drive current) shows no measureable (&lt;2%) degradation after &gt;15,800 hours</a:t>
            </a:r>
          </a:p>
          <a:p>
            <a:pPr lvl="1"/>
            <a:r>
              <a:rPr lang="en-US" sz="1700" dirty="0" smtClean="0"/>
              <a:t>Two modules being tested at nLight under accelerated pulsed conditions (10 kHz, 25% duty cycle, 10 A drive current) show no measurable degradation after &gt;9,000 hours</a:t>
            </a:r>
          </a:p>
          <a:p>
            <a:pPr lvl="1"/>
            <a:r>
              <a:rPr lang="en-US" sz="1700" dirty="0" smtClean="0"/>
              <a:t>Two of three 16- chiplet </a:t>
            </a:r>
            <a:r>
              <a:rPr lang="en-US" sz="1700" dirty="0"/>
              <a:t>modules i</a:t>
            </a:r>
            <a:r>
              <a:rPr lang="en-US" sz="1700" dirty="0" smtClean="0"/>
              <a:t>n accelerated CW life testing at nLight (10 </a:t>
            </a:r>
            <a:r>
              <a:rPr lang="en-US" sz="1700" dirty="0"/>
              <a:t>A average current, 35-40 C thermistor </a:t>
            </a:r>
            <a:r>
              <a:rPr lang="en-US" sz="1700" dirty="0" smtClean="0"/>
              <a:t>temp) show </a:t>
            </a:r>
            <a:r>
              <a:rPr lang="en-US" sz="1700" dirty="0"/>
              <a:t>stable performance with no signs of degradation </a:t>
            </a:r>
            <a:r>
              <a:rPr lang="en-US" sz="1700" dirty="0" smtClean="0"/>
              <a:t>after &gt;9000 hours</a:t>
            </a:r>
            <a:endParaRPr lang="en-US" sz="1700" dirty="0"/>
          </a:p>
          <a:p>
            <a:pPr lvl="2"/>
            <a:r>
              <a:rPr lang="en-US" sz="1500" dirty="0"/>
              <a:t>One </a:t>
            </a:r>
            <a:r>
              <a:rPr lang="en-US" sz="1500" dirty="0" smtClean="0"/>
              <a:t>module appears </a:t>
            </a:r>
            <a:r>
              <a:rPr lang="en-US" sz="1500" dirty="0"/>
              <a:t>to have had a </a:t>
            </a:r>
            <a:r>
              <a:rPr lang="en-US" sz="1500" dirty="0" smtClean="0"/>
              <a:t>singlet chiplet </a:t>
            </a:r>
            <a:r>
              <a:rPr lang="en-US" sz="1500" dirty="0"/>
              <a:t>failure at 6000 hours. Module is still </a:t>
            </a:r>
            <a:r>
              <a:rPr lang="en-US" sz="1500" dirty="0" smtClean="0"/>
              <a:t>functional and would meet ICESat-2 mission requirements.</a:t>
            </a:r>
          </a:p>
          <a:p>
            <a:pPr lvl="1"/>
            <a:r>
              <a:rPr lang="en-US" sz="1700" dirty="0" smtClean="0"/>
              <a:t>7 modules being tested at GSFC show stable after 4000 hours</a:t>
            </a:r>
          </a:p>
          <a:p>
            <a:pPr lvl="1"/>
            <a:r>
              <a:rPr lang="en-US" sz="1700" dirty="0" smtClean="0"/>
              <a:t>2 additional 20 W modules have recently been added to the GSFC testing</a:t>
            </a:r>
            <a:endParaRPr lang="en-US" sz="1700" dirty="0"/>
          </a:p>
          <a:p>
            <a:r>
              <a:rPr lang="en-US" sz="1900" b="0" dirty="0" smtClean="0"/>
              <a:t>A total of 20 dedicated life test modules will be on line by 2</a:t>
            </a:r>
            <a:r>
              <a:rPr lang="en-US" sz="1900" b="0" baseline="30000" dirty="0" smtClean="0"/>
              <a:t>nd</a:t>
            </a:r>
            <a:r>
              <a:rPr lang="en-US" sz="1900" b="0" dirty="0" smtClean="0"/>
              <a:t> quarter 2013</a:t>
            </a:r>
          </a:p>
          <a:p>
            <a:r>
              <a:rPr lang="en-US" sz="1900" b="0" dirty="0" smtClean="0"/>
              <a:t>An additional 9 modules will be life tested in laser transmitter systems (BB-MOPA #2, BB OSC #2, SN-1, etc.)</a:t>
            </a:r>
          </a:p>
        </p:txBody>
      </p:sp>
    </p:spTree>
    <p:extLst>
      <p:ext uri="{BB962C8B-B14F-4D97-AF65-F5344CB8AC3E}">
        <p14:creationId xmlns="" xmlns:p14="http://schemas.microsoft.com/office/powerpoint/2010/main" val="39593401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533400" y="2743200"/>
            <a:ext cx="7696200" cy="533400"/>
          </a:xfrm>
        </p:spPr>
        <p:txBody>
          <a:bodyPr/>
          <a:lstStyle/>
          <a:p>
            <a:r>
              <a:rPr lang="en-US" sz="4400" dirty="0" smtClean="0"/>
              <a:t>System Level Life-testing</a:t>
            </a:r>
            <a:endParaRPr lang="en-US" sz="4400" dirty="0"/>
          </a:p>
        </p:txBody>
      </p:sp>
    </p:spTree>
    <p:extLst>
      <p:ext uri="{BB962C8B-B14F-4D97-AF65-F5344CB8AC3E}">
        <p14:creationId xmlns="" xmlns:p14="http://schemas.microsoft.com/office/powerpoint/2010/main" val="2529197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Test Oscillator Total 1064nm</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1183336" y="1142999"/>
            <a:ext cx="6690341" cy="4311127"/>
          </a:xfrm>
          <a:prstGeom prst="rect">
            <a:avLst/>
          </a:prstGeom>
          <a:noFill/>
          <a:ln w="9525">
            <a:noFill/>
            <a:miter lim="800000"/>
            <a:headEnd/>
            <a:tailEnd/>
          </a:ln>
          <a:effectLst/>
        </p:spPr>
      </p:pic>
      <p:sp>
        <p:nvSpPr>
          <p:cNvPr id="4" name="Content Placeholder 2"/>
          <p:cNvSpPr txBox="1">
            <a:spLocks/>
          </p:cNvSpPr>
          <p:nvPr/>
        </p:nvSpPr>
        <p:spPr>
          <a:xfrm>
            <a:off x="344245" y="5583226"/>
            <a:ext cx="8541571" cy="86287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After changing chillers the oscillator output has stabilized to ~200 uJ</a:t>
            </a:r>
          </a:p>
          <a:p>
            <a:pPr lvl="1"/>
            <a:r>
              <a:rPr lang="en-US" dirty="0" smtClean="0"/>
              <a:t>Output variability seems to be humidity related</a:t>
            </a:r>
          </a:p>
          <a:p>
            <a:pPr lvl="1"/>
            <a:r>
              <a:rPr lang="en-US" dirty="0" smtClean="0"/>
              <a:t>Humidity monitoring is being implemented to quantify effects of humidity on output energy </a:t>
            </a:r>
          </a:p>
        </p:txBody>
      </p:sp>
    </p:spTree>
  </p:cSld>
  <p:clrMapOvr>
    <a:masterClrMapping/>
  </p:clrMapOvr>
  <p:transition>
    <p:pull dir="l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80303" y="82375"/>
            <a:ext cx="5609967" cy="1000125"/>
          </a:xfrm>
        </p:spPr>
        <p:txBody>
          <a:bodyPr>
            <a:noAutofit/>
          </a:bodyPr>
          <a:lstStyle/>
          <a:p>
            <a:r>
              <a:rPr lang="en-US" sz="3600" dirty="0" smtClean="0"/>
              <a:t>Original B</a:t>
            </a:r>
            <a:r>
              <a:rPr sz="3600" smtClean="0"/>
              <a:t>rassboard MOPA 1</a:t>
            </a:r>
            <a:br>
              <a:rPr sz="3600" smtClean="0"/>
            </a:br>
            <a:r>
              <a:rPr sz="3600" smtClean="0"/>
              <a:t>Green Power Decay</a:t>
            </a:r>
            <a:r>
              <a:rPr lang="en-US" sz="3600" dirty="0" smtClean="0"/>
              <a:t> Data</a:t>
            </a:r>
            <a:endParaRPr lang="en-US" sz="3600" dirty="0"/>
          </a:p>
        </p:txBody>
      </p:sp>
      <p:sp>
        <p:nvSpPr>
          <p:cNvPr id="3" name="Content Placeholder 2"/>
          <p:cNvSpPr>
            <a:spLocks noGrp="1"/>
          </p:cNvSpPr>
          <p:nvPr>
            <p:ph idx="1"/>
          </p:nvPr>
        </p:nvSpPr>
        <p:spPr>
          <a:xfrm>
            <a:off x="533400" y="4298087"/>
            <a:ext cx="8229600" cy="2292183"/>
          </a:xfrm>
        </p:spPr>
        <p:txBody>
          <a:bodyPr>
            <a:normAutofit fontScale="85000" lnSpcReduction="20000"/>
          </a:bodyPr>
          <a:lstStyle/>
          <a:p>
            <a:r>
              <a:rPr lang="en-US" sz="2400" dirty="0" smtClean="0"/>
              <a:t>RCCA activity completed and report submitted</a:t>
            </a:r>
          </a:p>
          <a:p>
            <a:pPr lvl="1"/>
            <a:r>
              <a:rPr lang="en-US" sz="2100" dirty="0" smtClean="0"/>
              <a:t>Negligible loss of 1064 nm power</a:t>
            </a:r>
          </a:p>
          <a:p>
            <a:pPr lvl="1"/>
            <a:r>
              <a:rPr lang="en-US" sz="2100" dirty="0" smtClean="0"/>
              <a:t>75% of power drop due to loss of hold-off in oscillator</a:t>
            </a:r>
          </a:p>
          <a:p>
            <a:pPr lvl="1"/>
            <a:r>
              <a:rPr lang="en-US" sz="2100" dirty="0" smtClean="0"/>
              <a:t>25 % of decay to damage on LBO output face</a:t>
            </a:r>
          </a:p>
          <a:p>
            <a:pPr lvl="1"/>
            <a:r>
              <a:rPr lang="en-US" sz="2100" dirty="0" smtClean="0"/>
              <a:t>Corrective actions implemented for flight design</a:t>
            </a:r>
          </a:p>
          <a:p>
            <a:pPr lvl="2"/>
            <a:r>
              <a:rPr lang="en-US" sz="1900" dirty="0" smtClean="0"/>
              <a:t>Bent oscillator to improve hold-off</a:t>
            </a:r>
          </a:p>
          <a:p>
            <a:pPr lvl="2"/>
            <a:r>
              <a:rPr lang="en-US" sz="1900" dirty="0" smtClean="0"/>
              <a:t>Reduced fluence on LBO</a:t>
            </a:r>
          </a:p>
          <a:p>
            <a:pPr lvl="2"/>
            <a:r>
              <a:rPr lang="en-US" sz="1900" dirty="0" smtClean="0"/>
              <a:t>More stringent contamination control and incorporation of getters </a:t>
            </a:r>
            <a:endParaRPr lang="en-US" sz="1900" dirty="0"/>
          </a:p>
        </p:txBody>
      </p:sp>
      <p:graphicFrame>
        <p:nvGraphicFramePr>
          <p:cNvPr id="4" name="Content Placeholder 3"/>
          <p:cNvGraphicFramePr>
            <a:graphicFrameLocks/>
          </p:cNvGraphicFramePr>
          <p:nvPr/>
        </p:nvGraphicFramePr>
        <p:xfrm>
          <a:off x="249383" y="1252151"/>
          <a:ext cx="8385932" cy="30229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363107217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254" y="45306"/>
            <a:ext cx="5535827" cy="1143000"/>
          </a:xfrm>
        </p:spPr>
        <p:txBody>
          <a:bodyPr>
            <a:noAutofit/>
          </a:bodyPr>
          <a:lstStyle/>
          <a:p>
            <a:r>
              <a:rPr lang="en-US" sz="3600" dirty="0" smtClean="0"/>
              <a:t>Brassboard MOPA 1 20kHz </a:t>
            </a:r>
            <a:r>
              <a:rPr lang="en-US" sz="3200" dirty="0" smtClean="0"/>
              <a:t>532nm and 1064nm</a:t>
            </a:r>
            <a:endParaRPr lang="en-US" sz="3200" dirty="0">
              <a:solidFill>
                <a:srgbClr val="FF0000"/>
              </a:solidFill>
            </a:endParaRPr>
          </a:p>
        </p:txBody>
      </p:sp>
      <p:sp>
        <p:nvSpPr>
          <p:cNvPr id="5" name="Content Placeholder 2"/>
          <p:cNvSpPr txBox="1">
            <a:spLocks/>
          </p:cNvSpPr>
          <p:nvPr/>
        </p:nvSpPr>
        <p:spPr>
          <a:xfrm>
            <a:off x="344245" y="5454130"/>
            <a:ext cx="8541571" cy="86287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532 nm shot count equivalent of 9200 hours at 10 kHz demonstrates corrective actions have mitigated 532 nm degradation</a:t>
            </a:r>
          </a:p>
          <a:p>
            <a:r>
              <a:rPr lang="en-US" dirty="0" smtClean="0"/>
              <a:t>Current 532 nm power trend corresponds to a 10 kHz decay rate of &lt; 2%/yr</a:t>
            </a:r>
          </a:p>
        </p:txBody>
      </p:sp>
      <p:sp>
        <p:nvSpPr>
          <p:cNvPr id="3" name="TextBox 2"/>
          <p:cNvSpPr txBox="1"/>
          <p:nvPr/>
        </p:nvSpPr>
        <p:spPr>
          <a:xfrm>
            <a:off x="1431797" y="6373039"/>
            <a:ext cx="5795427" cy="369332"/>
          </a:xfrm>
          <a:prstGeom prst="rect">
            <a:avLst/>
          </a:prstGeom>
          <a:solidFill>
            <a:srgbClr val="C6D9F1"/>
          </a:solidFill>
          <a:ln>
            <a:solidFill>
              <a:srgbClr val="000000"/>
            </a:solidFill>
          </a:ln>
        </p:spPr>
        <p:txBody>
          <a:bodyPr wrap="none" rtlCol="0">
            <a:spAutoFit/>
          </a:bodyPr>
          <a:lstStyle/>
          <a:p>
            <a:r>
              <a:rPr lang="en-US" dirty="0"/>
              <a:t>Degradation rate supports the mission lifetime </a:t>
            </a:r>
            <a:r>
              <a:rPr lang="en-US" dirty="0" smtClean="0"/>
              <a:t>requirement</a:t>
            </a:r>
            <a:endParaRPr lang="en-US" dirty="0"/>
          </a:p>
        </p:txBody>
      </p:sp>
      <p:pic>
        <p:nvPicPr>
          <p:cNvPr id="7" name="Picture 2"/>
          <p:cNvPicPr>
            <a:picLocks noGrp="1" noChangeAspect="1" noChangeArrowheads="1"/>
          </p:cNvPicPr>
          <p:nvPr>
            <p:ph idx="1"/>
          </p:nvPr>
        </p:nvPicPr>
        <p:blipFill>
          <a:blip r:embed="rId3" cstate="print"/>
          <a:srcRect/>
          <a:stretch>
            <a:fillRect/>
          </a:stretch>
        </p:blipFill>
        <p:spPr bwMode="auto">
          <a:xfrm>
            <a:off x="1110093" y="1208442"/>
            <a:ext cx="6735889" cy="4159624"/>
          </a:xfrm>
          <a:prstGeom prst="rect">
            <a:avLst/>
          </a:prstGeom>
          <a:noFill/>
          <a:ln w="9525">
            <a:noFill/>
            <a:miter lim="800000"/>
            <a:headEnd/>
            <a:tailEnd/>
          </a:ln>
          <a:effectLst/>
        </p:spPr>
      </p:pic>
    </p:spTree>
    <p:extLst>
      <p:ext uri="{BB962C8B-B14F-4D97-AF65-F5344CB8AC3E}">
        <p14:creationId xmlns="" xmlns:p14="http://schemas.microsoft.com/office/powerpoint/2010/main" val="1239716106"/>
      </p:ext>
    </p:extLst>
  </p:cSld>
  <p:clrMapOvr>
    <a:masterClrMapping/>
  </p:clrMapOvr>
  <p:transition>
    <p:pull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Lifetest Summary</a:t>
            </a:r>
            <a:endParaRPr lang="en-US" dirty="0"/>
          </a:p>
        </p:txBody>
      </p:sp>
      <p:sp>
        <p:nvSpPr>
          <p:cNvPr id="3" name="Content Placeholder 2"/>
          <p:cNvSpPr>
            <a:spLocks noGrp="1"/>
          </p:cNvSpPr>
          <p:nvPr>
            <p:ph idx="1"/>
          </p:nvPr>
        </p:nvSpPr>
        <p:spPr>
          <a:xfrm>
            <a:off x="457200" y="1097281"/>
            <a:ext cx="8229600" cy="5217256"/>
          </a:xfrm>
        </p:spPr>
        <p:txBody>
          <a:bodyPr>
            <a:normAutofit fontScale="70000" lnSpcReduction="20000"/>
          </a:bodyPr>
          <a:lstStyle/>
          <a:p>
            <a:pPr marL="514350" indent="-514350">
              <a:buFont typeface="+mj-lt"/>
              <a:buAutoNum type="arabicPeriod"/>
            </a:pPr>
            <a:r>
              <a:rPr lang="en-US" dirty="0" smtClean="0"/>
              <a:t>Brassboard Oscillator #</a:t>
            </a:r>
            <a:r>
              <a:rPr lang="en-US" dirty="0"/>
              <a:t>1 </a:t>
            </a:r>
            <a:r>
              <a:rPr lang="en-US" dirty="0" smtClean="0"/>
              <a:t>: 11,500 hours</a:t>
            </a:r>
          </a:p>
          <a:p>
            <a:pPr lvl="1"/>
            <a:r>
              <a:rPr lang="en-US" dirty="0" smtClean="0"/>
              <a:t>Pulse energy recovered to ~200 µJ after chiller replacement </a:t>
            </a:r>
          </a:p>
          <a:p>
            <a:pPr lvl="1"/>
            <a:r>
              <a:rPr lang="en-US" dirty="0" smtClean="0"/>
              <a:t>Qualitative linkage between high humidity and lower pulse energy is being investigated</a:t>
            </a:r>
          </a:p>
          <a:p>
            <a:pPr marL="0" indent="0">
              <a:buNone/>
            </a:pPr>
            <a:endParaRPr lang="en-US" dirty="0" smtClean="0"/>
          </a:p>
          <a:p>
            <a:pPr marL="514350" indent="-514350">
              <a:buFont typeface="+mj-lt"/>
              <a:buAutoNum type="arabicPeriod" startAt="2"/>
            </a:pPr>
            <a:r>
              <a:rPr lang="en-US" dirty="0" smtClean="0"/>
              <a:t>BB MOPA #</a:t>
            </a:r>
            <a:r>
              <a:rPr lang="en-US" dirty="0"/>
              <a:t>1 → </a:t>
            </a:r>
            <a:r>
              <a:rPr lang="en-US" dirty="0" smtClean="0"/>
              <a:t>9600 1 µm MOPA raw hours</a:t>
            </a:r>
          </a:p>
          <a:p>
            <a:pPr lvl="1"/>
            <a:r>
              <a:rPr lang="en-US" dirty="0" smtClean="0"/>
              <a:t>Exhibited </a:t>
            </a:r>
            <a:r>
              <a:rPr lang="en-US" dirty="0"/>
              <a:t>faster than expected 532 nm fall off – RCCA activity </a:t>
            </a:r>
            <a:r>
              <a:rPr lang="en-US" dirty="0" smtClean="0"/>
              <a:t>completed</a:t>
            </a:r>
          </a:p>
          <a:p>
            <a:pPr lvl="1"/>
            <a:r>
              <a:rPr lang="en-US" dirty="0" smtClean="0"/>
              <a:t>Corrective </a:t>
            </a:r>
            <a:r>
              <a:rPr lang="en-US" dirty="0"/>
              <a:t>actions have improved </a:t>
            </a:r>
            <a:r>
              <a:rPr lang="en-US" dirty="0" smtClean="0"/>
              <a:t>532 nm degradation rate </a:t>
            </a:r>
            <a:endParaRPr lang="en-US" dirty="0"/>
          </a:p>
          <a:p>
            <a:pPr lvl="1"/>
            <a:r>
              <a:rPr lang="en-US" dirty="0" smtClean="0"/>
              <a:t>System converted to 20 kHz repetition rate, similar optical fluences as the flight laser design</a:t>
            </a:r>
          </a:p>
          <a:p>
            <a:pPr lvl="1"/>
            <a:r>
              <a:rPr lang="en-US" dirty="0" smtClean="0"/>
              <a:t>1 µm MOPA has equivalent to 13,700 hours at 10 kHz </a:t>
            </a:r>
            <a:r>
              <a:rPr lang="en-US" dirty="0"/>
              <a:t>→</a:t>
            </a:r>
            <a:r>
              <a:rPr lang="en-US" dirty="0" smtClean="0"/>
              <a:t> 1/2 of mission life </a:t>
            </a:r>
            <a:r>
              <a:rPr lang="en-US" dirty="0"/>
              <a:t>→</a:t>
            </a:r>
            <a:r>
              <a:rPr lang="en-US" dirty="0" smtClean="0"/>
              <a:t> &gt; 490 billion shots</a:t>
            </a:r>
          </a:p>
          <a:p>
            <a:pPr lvl="2"/>
            <a:r>
              <a:rPr lang="en-US" dirty="0" smtClean="0"/>
              <a:t>1 µm degradation &lt; 5%</a:t>
            </a:r>
          </a:p>
          <a:p>
            <a:pPr lvl="1"/>
            <a:r>
              <a:rPr lang="en-US" dirty="0" smtClean="0"/>
              <a:t>532 nm 10 kHz equivalent hours  is 9,200 hours </a:t>
            </a:r>
            <a:r>
              <a:rPr lang="en-US" dirty="0"/>
              <a:t>→</a:t>
            </a:r>
            <a:r>
              <a:rPr lang="en-US" dirty="0" smtClean="0"/>
              <a:t> &gt;330 billion shots</a:t>
            </a:r>
          </a:p>
          <a:p>
            <a:pPr lvl="2"/>
            <a:r>
              <a:rPr lang="en-US" dirty="0" smtClean="0"/>
              <a:t>&lt; 5% degradation</a:t>
            </a:r>
          </a:p>
          <a:p>
            <a:pPr marL="400050" lvl="1" indent="0">
              <a:buNone/>
            </a:pPr>
            <a:endParaRPr lang="en-US" dirty="0" smtClean="0"/>
          </a:p>
          <a:p>
            <a:pPr marL="514350" indent="-514350">
              <a:buFont typeface="+mj-lt"/>
              <a:buAutoNum type="arabicPeriod" startAt="3"/>
            </a:pPr>
            <a:r>
              <a:rPr lang="en-US" dirty="0" smtClean="0"/>
              <a:t>nLight Pump Modules : 15,800 hours </a:t>
            </a:r>
          </a:p>
          <a:p>
            <a:pPr lvl="1"/>
            <a:r>
              <a:rPr lang="en-US" dirty="0" smtClean="0"/>
              <a:t>Fibertek life testing shows &lt; 2% degradation per year on 4 modules</a:t>
            </a:r>
          </a:p>
          <a:p>
            <a:pPr lvl="2"/>
            <a:r>
              <a:rPr lang="en-US" dirty="0" smtClean="0"/>
              <a:t>Exceeds mission system level requirement</a:t>
            </a:r>
          </a:p>
        </p:txBody>
      </p:sp>
    </p:spTree>
    <p:extLst>
      <p:ext uri="{BB962C8B-B14F-4D97-AF65-F5344CB8AC3E}">
        <p14:creationId xmlns="" xmlns:p14="http://schemas.microsoft.com/office/powerpoint/2010/main" val="6064272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idx="4294967295"/>
          </p:nvPr>
        </p:nvSpPr>
        <p:spPr>
          <a:xfrm>
            <a:off x="685800" y="381000"/>
            <a:ext cx="7696200" cy="533400"/>
          </a:xfrm>
        </p:spPr>
        <p:txBody>
          <a:bodyPr/>
          <a:lstStyle/>
          <a:p>
            <a:pPr eaLnBrk="1" hangingPunct="1"/>
            <a:r>
              <a:rPr smtClean="0"/>
              <a:t>Reliability Analysis Definitions</a:t>
            </a:r>
          </a:p>
        </p:txBody>
      </p:sp>
      <p:sp>
        <p:nvSpPr>
          <p:cNvPr id="12290" name="Content Placeholder 2"/>
          <p:cNvSpPr>
            <a:spLocks noGrp="1"/>
          </p:cNvSpPr>
          <p:nvPr>
            <p:ph idx="4294967295"/>
          </p:nvPr>
        </p:nvSpPr>
        <p:spPr>
          <a:xfrm>
            <a:off x="533400" y="1143000"/>
            <a:ext cx="8305800" cy="5410200"/>
          </a:xfrm>
        </p:spPr>
        <p:txBody>
          <a:bodyPr/>
          <a:lstStyle/>
          <a:p>
            <a:pPr eaLnBrk="1" hangingPunct="1">
              <a:lnSpc>
                <a:spcPct val="80000"/>
              </a:lnSpc>
            </a:pPr>
            <a:r>
              <a:rPr lang="en-US" sz="2400" dirty="0" smtClean="0"/>
              <a:t>Failure Modes Effects and Criticality Analysis (FMECA)</a:t>
            </a:r>
          </a:p>
          <a:p>
            <a:pPr lvl="1" eaLnBrk="1" hangingPunct="1">
              <a:lnSpc>
                <a:spcPct val="80000"/>
              </a:lnSpc>
            </a:pPr>
            <a:r>
              <a:rPr lang="en-US" sz="1900" dirty="0" smtClean="0"/>
              <a:t>Identifies all known failure modes, their underlying mechanisms, and their effect on the laser transmitter, instrument, and mission</a:t>
            </a:r>
          </a:p>
          <a:p>
            <a:pPr lvl="1" eaLnBrk="1" hangingPunct="1">
              <a:lnSpc>
                <a:spcPct val="80000"/>
              </a:lnSpc>
            </a:pPr>
            <a:r>
              <a:rPr lang="en-US" sz="1900" dirty="0" smtClean="0"/>
              <a:t>Criticality analysis includes estimates for each failure mode/mechanism of</a:t>
            </a:r>
          </a:p>
          <a:p>
            <a:pPr lvl="2" eaLnBrk="1" hangingPunct="1">
              <a:lnSpc>
                <a:spcPct val="80000"/>
              </a:lnSpc>
            </a:pPr>
            <a:r>
              <a:rPr lang="en-US" sz="1600" dirty="0" smtClean="0"/>
              <a:t>Likelihood X severity X detection/prevention value = Risk Priority Number (RPN)</a:t>
            </a:r>
          </a:p>
          <a:p>
            <a:pPr lvl="2" eaLnBrk="1" hangingPunct="1">
              <a:lnSpc>
                <a:spcPct val="80000"/>
              </a:lnSpc>
            </a:pPr>
            <a:r>
              <a:rPr lang="en-US" sz="1600" dirty="0" smtClean="0"/>
              <a:t>Each estimated value input can range from one to five (RPN = 1 to 125) where the higher values are worse</a:t>
            </a:r>
          </a:p>
          <a:p>
            <a:pPr lvl="2" eaLnBrk="1" hangingPunct="1">
              <a:lnSpc>
                <a:spcPct val="80000"/>
              </a:lnSpc>
            </a:pPr>
            <a:endParaRPr lang="en-US" sz="1000" dirty="0" smtClean="0"/>
          </a:p>
          <a:p>
            <a:pPr eaLnBrk="1" hangingPunct="1">
              <a:lnSpc>
                <a:spcPct val="80000"/>
              </a:lnSpc>
            </a:pPr>
            <a:r>
              <a:rPr lang="en-US" sz="2100" dirty="0" smtClean="0"/>
              <a:t>Fault Tree Analysis (FTA)</a:t>
            </a:r>
          </a:p>
          <a:p>
            <a:pPr lvl="1" eaLnBrk="1" hangingPunct="1">
              <a:lnSpc>
                <a:spcPct val="80000"/>
              </a:lnSpc>
            </a:pPr>
            <a:r>
              <a:rPr lang="en-US" sz="1900" dirty="0" smtClean="0"/>
              <a:t>Identify all of the paths (events) that could potentially occur that will lead to a particular failure mode</a:t>
            </a:r>
          </a:p>
          <a:p>
            <a:pPr lvl="1" eaLnBrk="1" hangingPunct="1">
              <a:lnSpc>
                <a:spcPct val="80000"/>
              </a:lnSpc>
            </a:pPr>
            <a:r>
              <a:rPr lang="en-US" sz="1900" dirty="0" smtClean="0"/>
              <a:t>Provide an estimate of the likelihood of one event path vs. another occurring</a:t>
            </a:r>
          </a:p>
          <a:p>
            <a:pPr lvl="1" eaLnBrk="1" hangingPunct="1">
              <a:lnSpc>
                <a:spcPct val="80000"/>
              </a:lnSpc>
            </a:pPr>
            <a:endParaRPr lang="en-US" sz="1000" dirty="0" smtClean="0"/>
          </a:p>
          <a:p>
            <a:pPr eaLnBrk="1" hangingPunct="1">
              <a:lnSpc>
                <a:spcPct val="80000"/>
              </a:lnSpc>
            </a:pPr>
            <a:r>
              <a:rPr lang="en-US" sz="2100" dirty="0" smtClean="0"/>
              <a:t>The FMECA and FTA each took into account failure modes of the laser transmitter optical system, electrical system, and housing</a:t>
            </a:r>
          </a:p>
          <a:p>
            <a:pPr eaLnBrk="1" hangingPunct="1">
              <a:lnSpc>
                <a:spcPct val="80000"/>
              </a:lnSpc>
            </a:pPr>
            <a:endParaRPr lang="en-US" sz="1000" dirty="0" smtClean="0"/>
          </a:p>
          <a:p>
            <a:pPr eaLnBrk="1" hangingPunct="1">
              <a:lnSpc>
                <a:spcPct val="80000"/>
              </a:lnSpc>
            </a:pPr>
            <a:r>
              <a:rPr lang="en-US" sz="2100" dirty="0" smtClean="0"/>
              <a:t>Two types of failures were considered: degradation and catastrophic</a:t>
            </a:r>
          </a:p>
          <a:p>
            <a:pPr eaLnBrk="1" hangingPunct="1">
              <a:lnSpc>
                <a:spcPct val="80000"/>
              </a:lnSpc>
            </a:pPr>
            <a:endParaRPr lang="en-US" sz="2400" dirty="0" smtClean="0">
              <a:solidFill>
                <a:srgbClr val="7F7F7F"/>
              </a:solidFill>
            </a:endParaRPr>
          </a:p>
        </p:txBody>
      </p:sp>
    </p:spTree>
    <p:extLst>
      <p:ext uri="{BB962C8B-B14F-4D97-AF65-F5344CB8AC3E}">
        <p14:creationId xmlns="" xmlns:p14="http://schemas.microsoft.com/office/powerpoint/2010/main" val="73568072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idx="4294967295"/>
          </p:nvPr>
        </p:nvSpPr>
        <p:spPr>
          <a:xfrm>
            <a:off x="685800" y="381000"/>
            <a:ext cx="7696200" cy="533400"/>
          </a:xfrm>
        </p:spPr>
        <p:txBody>
          <a:bodyPr/>
          <a:lstStyle/>
          <a:p>
            <a:pPr eaLnBrk="1" hangingPunct="1"/>
            <a:r>
              <a:rPr smtClean="0"/>
              <a:t>Summary</a:t>
            </a:r>
          </a:p>
        </p:txBody>
      </p:sp>
      <p:sp>
        <p:nvSpPr>
          <p:cNvPr id="199682" name="Content Placeholder 2"/>
          <p:cNvSpPr>
            <a:spLocks noGrp="1"/>
          </p:cNvSpPr>
          <p:nvPr>
            <p:ph idx="4294967295"/>
          </p:nvPr>
        </p:nvSpPr>
        <p:spPr>
          <a:xfrm>
            <a:off x="314325" y="923925"/>
            <a:ext cx="8578850" cy="4438650"/>
          </a:xfrm>
        </p:spPr>
        <p:txBody>
          <a:bodyPr>
            <a:normAutofit fontScale="92500" lnSpcReduction="20000"/>
          </a:bodyPr>
          <a:lstStyle/>
          <a:p>
            <a:r>
              <a:rPr lang="en-US" sz="2400" dirty="0" smtClean="0"/>
              <a:t>FMECA</a:t>
            </a:r>
          </a:p>
          <a:p>
            <a:pPr lvl="1"/>
            <a:r>
              <a:rPr lang="en-US" sz="2000" dirty="0" smtClean="0"/>
              <a:t>One failure was identified whose failure has a high severity</a:t>
            </a:r>
          </a:p>
          <a:p>
            <a:pPr lvl="2"/>
            <a:r>
              <a:rPr lang="en-US" sz="1800" dirty="0" smtClean="0"/>
              <a:t>Loss of a particular beam expanding lens would cause the laser output beam to converge, possibly damaging optics in the ATLAS instrument external to the laser housing</a:t>
            </a:r>
          </a:p>
          <a:p>
            <a:pPr lvl="2"/>
            <a:r>
              <a:rPr lang="en-US" sz="1800" dirty="0" smtClean="0"/>
              <a:t>Additional simulation and measurement are necessary to burn down the risk</a:t>
            </a:r>
          </a:p>
          <a:p>
            <a:pPr lvl="1"/>
            <a:r>
              <a:rPr lang="en-US" sz="2000" dirty="0" smtClean="0"/>
              <a:t>Although pump modules have a moderate risk of failure, the overall risk of any specific failure mechanism is still low</a:t>
            </a:r>
          </a:p>
          <a:p>
            <a:pPr lvl="1"/>
            <a:endParaRPr lang="en-US" sz="800" dirty="0" smtClean="0"/>
          </a:p>
          <a:p>
            <a:r>
              <a:rPr lang="en-US" sz="2400" dirty="0" smtClean="0"/>
              <a:t>Fault Tree Analysis</a:t>
            </a:r>
          </a:p>
          <a:p>
            <a:pPr lvl="1"/>
            <a:r>
              <a:rPr lang="en-US" sz="2000" dirty="0" smtClean="0"/>
              <a:t>The FTA failure rates are consistent with the predicted reliability</a:t>
            </a:r>
          </a:p>
          <a:p>
            <a:pPr lvl="1"/>
            <a:r>
              <a:rPr lang="en-US" sz="2000" dirty="0" smtClean="0"/>
              <a:t>In the optical train, each passive optical component is a single point of failure, but each failure mechanism is very low risk</a:t>
            </a:r>
          </a:p>
          <a:p>
            <a:pPr lvl="1"/>
            <a:r>
              <a:rPr lang="en-US" sz="2000" dirty="0" smtClean="0"/>
              <a:t>While the Diode Power Board contains several functions that are not single points of failure, all other functions that effect the performance of the laser transmitter are single points of failure</a:t>
            </a:r>
          </a:p>
        </p:txBody>
      </p:sp>
    </p:spTree>
    <p:extLst>
      <p:ext uri="{BB962C8B-B14F-4D97-AF65-F5344CB8AC3E}">
        <p14:creationId xmlns="" xmlns:p14="http://schemas.microsoft.com/office/powerpoint/2010/main" val="239660057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2"/>
          <p:cNvSpPr>
            <a:spLocks noGrp="1" noChangeArrowheads="1"/>
          </p:cNvSpPr>
          <p:nvPr>
            <p:ph type="title"/>
          </p:nvPr>
        </p:nvSpPr>
        <p:spPr>
          <a:xfrm>
            <a:off x="1447800" y="381000"/>
            <a:ext cx="5867400" cy="533400"/>
          </a:xfrm>
        </p:spPr>
        <p:txBody>
          <a:bodyPr/>
          <a:lstStyle/>
          <a:p>
            <a:pPr algn="l"/>
            <a:r>
              <a:rPr smtClean="0"/>
              <a:t>      Estimate of Transmitter Reliability</a:t>
            </a:r>
          </a:p>
        </p:txBody>
      </p:sp>
      <p:graphicFrame>
        <p:nvGraphicFramePr>
          <p:cNvPr id="299010" name="Object 2"/>
          <p:cNvGraphicFramePr>
            <a:graphicFrameLocks noGrp="1" noChangeAspect="1"/>
          </p:cNvGraphicFramePr>
          <p:nvPr>
            <p:ph idx="1"/>
          </p:nvPr>
        </p:nvGraphicFramePr>
        <p:xfrm>
          <a:off x="1641475" y="990600"/>
          <a:ext cx="5824538" cy="3130550"/>
        </p:xfrm>
        <a:graphic>
          <a:graphicData uri="http://schemas.openxmlformats.org/presentationml/2006/ole">
            <p:oleObj spid="_x0000_s2463754" name="Document" r:id="rId3" imgW="5635226" imgH="2629153" progId="Word.Document.8">
              <p:embed/>
            </p:oleObj>
          </a:graphicData>
        </a:graphic>
      </p:graphicFrame>
      <p:pic>
        <p:nvPicPr>
          <p:cNvPr id="299012" name="Picture 13"/>
          <p:cNvPicPr>
            <a:picLocks noChangeAspect="1" noChangeArrowheads="1"/>
          </p:cNvPicPr>
          <p:nvPr/>
        </p:nvPicPr>
        <p:blipFill>
          <a:blip r:embed="rId4"/>
          <a:srcRect/>
          <a:stretch>
            <a:fillRect/>
          </a:stretch>
        </p:blipFill>
        <p:spPr bwMode="auto">
          <a:xfrm>
            <a:off x="2305050" y="4114800"/>
            <a:ext cx="4495800" cy="823913"/>
          </a:xfrm>
          <a:prstGeom prst="rect">
            <a:avLst/>
          </a:prstGeom>
          <a:noFill/>
          <a:ln w="9525">
            <a:noFill/>
            <a:miter lim="800000"/>
            <a:headEnd/>
            <a:tailEnd/>
          </a:ln>
        </p:spPr>
      </p:pic>
      <p:pic>
        <p:nvPicPr>
          <p:cNvPr id="299013" name="Picture 18"/>
          <p:cNvPicPr>
            <a:picLocks noChangeAspect="1" noChangeArrowheads="1"/>
          </p:cNvPicPr>
          <p:nvPr/>
        </p:nvPicPr>
        <p:blipFill>
          <a:blip r:embed="rId5"/>
          <a:srcRect/>
          <a:stretch>
            <a:fillRect/>
          </a:stretch>
        </p:blipFill>
        <p:spPr bwMode="auto">
          <a:xfrm>
            <a:off x="2495550" y="5000625"/>
            <a:ext cx="4114800" cy="620713"/>
          </a:xfrm>
          <a:prstGeom prst="rect">
            <a:avLst/>
          </a:prstGeom>
          <a:noFill/>
          <a:ln w="9525">
            <a:noFill/>
            <a:miter lim="800000"/>
            <a:headEnd/>
            <a:tailEnd/>
          </a:ln>
        </p:spPr>
      </p:pic>
      <p:sp>
        <p:nvSpPr>
          <p:cNvPr id="299014" name="Text Box 20"/>
          <p:cNvSpPr txBox="1">
            <a:spLocks noChangeArrowheads="1"/>
          </p:cNvSpPr>
          <p:nvPr/>
        </p:nvSpPr>
        <p:spPr bwMode="auto">
          <a:xfrm>
            <a:off x="923925" y="5657850"/>
            <a:ext cx="6953250" cy="336550"/>
          </a:xfrm>
          <a:prstGeom prst="rect">
            <a:avLst/>
          </a:prstGeom>
          <a:noFill/>
          <a:ln w="28575">
            <a:noFill/>
            <a:miter lim="800000"/>
            <a:headEnd/>
            <a:tailEnd/>
          </a:ln>
        </p:spPr>
        <p:txBody>
          <a:bodyPr>
            <a:spAutoFit/>
          </a:bodyPr>
          <a:lstStyle/>
          <a:p>
            <a:pPr algn="ctr"/>
            <a:r>
              <a:rPr lang="en-US" sz="1600" dirty="0"/>
              <a:t>Required Life = 3 yr + 60 days + 1000 h = 3.3 years = 28,720 h </a:t>
            </a:r>
            <a:r>
              <a:rPr lang="en-US" sz="1600" dirty="0">
                <a:cs typeface="Arial" charset="0"/>
              </a:rPr>
              <a:t>≈  3 x 10</a:t>
            </a:r>
            <a:r>
              <a:rPr lang="en-US" sz="1600" baseline="30000" dirty="0">
                <a:cs typeface="Arial" charset="0"/>
              </a:rPr>
              <a:t>4</a:t>
            </a:r>
            <a:r>
              <a:rPr lang="en-US" sz="1600" dirty="0">
                <a:cs typeface="Arial" charset="0"/>
              </a:rPr>
              <a:t> h</a:t>
            </a:r>
            <a:r>
              <a:rPr lang="en-US" sz="1600" dirty="0"/>
              <a:t> </a:t>
            </a:r>
          </a:p>
        </p:txBody>
      </p:sp>
      <p:sp>
        <p:nvSpPr>
          <p:cNvPr id="299015" name="Text Box 17"/>
          <p:cNvSpPr txBox="1">
            <a:spLocks noChangeArrowheads="1"/>
          </p:cNvSpPr>
          <p:nvPr/>
        </p:nvSpPr>
        <p:spPr bwMode="auto">
          <a:xfrm>
            <a:off x="1685925" y="6137275"/>
            <a:ext cx="5734050" cy="374650"/>
          </a:xfrm>
          <a:prstGeom prst="rect">
            <a:avLst/>
          </a:prstGeom>
          <a:solidFill>
            <a:schemeClr val="bg1"/>
          </a:solidFill>
          <a:ln w="38100">
            <a:solidFill>
              <a:srgbClr val="FF0000"/>
            </a:solidFill>
            <a:miter lim="800000"/>
            <a:headEnd/>
            <a:tailEnd/>
          </a:ln>
        </p:spPr>
        <p:txBody>
          <a:bodyPr>
            <a:spAutoFit/>
          </a:bodyPr>
          <a:lstStyle/>
          <a:p>
            <a:pPr algn="ctr"/>
            <a:r>
              <a:rPr lang="en-US" sz="1600" b="1" dirty="0"/>
              <a:t>Predicted transmitter reliability meets reliability budget</a:t>
            </a:r>
          </a:p>
        </p:txBody>
      </p:sp>
    </p:spTree>
    <p:extLst>
      <p:ext uri="{BB962C8B-B14F-4D97-AF65-F5344CB8AC3E}">
        <p14:creationId xmlns="" xmlns:p14="http://schemas.microsoft.com/office/powerpoint/2010/main" val="409057545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1143000"/>
          </a:xfrm>
        </p:spPr>
        <p:txBody>
          <a:bodyPr>
            <a:normAutofit/>
          </a:bodyPr>
          <a:lstStyle/>
          <a:p>
            <a:r>
              <a:rPr lang="en-US" dirty="0" smtClean="0"/>
              <a:t>ATLAS LASER TRL-6</a:t>
            </a:r>
            <a:br>
              <a:rPr lang="en-US" dirty="0" smtClean="0"/>
            </a:br>
            <a:r>
              <a:rPr lang="en-US" dirty="0" smtClean="0"/>
              <a:t>Definition Summary</a:t>
            </a:r>
            <a:endParaRPr lang="en-US" dirty="0"/>
          </a:p>
        </p:txBody>
      </p:sp>
      <p:sp>
        <p:nvSpPr>
          <p:cNvPr id="3" name="Content Placeholder 2"/>
          <p:cNvSpPr>
            <a:spLocks noGrp="1"/>
          </p:cNvSpPr>
          <p:nvPr>
            <p:ph idx="1"/>
          </p:nvPr>
        </p:nvSpPr>
        <p:spPr>
          <a:xfrm>
            <a:off x="457200" y="1600200"/>
            <a:ext cx="8229600" cy="4533900"/>
          </a:xfrm>
        </p:spPr>
        <p:txBody>
          <a:bodyPr>
            <a:normAutofit/>
          </a:bodyPr>
          <a:lstStyle/>
          <a:p>
            <a:pPr>
              <a:lnSpc>
                <a:spcPct val="90000"/>
              </a:lnSpc>
            </a:pPr>
            <a:r>
              <a:rPr lang="en-US" sz="1800" dirty="0" smtClean="0"/>
              <a:t>Vibration testing in a relevant environment simulating space operation</a:t>
            </a:r>
          </a:p>
          <a:p>
            <a:pPr lvl="1">
              <a:lnSpc>
                <a:spcPct val="90000"/>
              </a:lnSpc>
            </a:pPr>
            <a:r>
              <a:rPr lang="en-US" sz="1800" dirty="0" smtClean="0"/>
              <a:t>TRL-6 testing  of Engineering Design Unit #3 (EDU-3) focused on </a:t>
            </a:r>
            <a:r>
              <a:rPr lang="en-US" sz="1800" dirty="0" smtClean="0">
                <a:solidFill>
                  <a:srgbClr val="FF0000"/>
                </a:solidFill>
              </a:rPr>
              <a:t>GEVS proto-flight level random vibration testing</a:t>
            </a:r>
          </a:p>
          <a:p>
            <a:pPr>
              <a:lnSpc>
                <a:spcPct val="90000"/>
              </a:lnSpc>
            </a:pPr>
            <a:r>
              <a:rPr lang="en-US" sz="1800" dirty="0" smtClean="0"/>
              <a:t>Thermal vacuum testing in a relevant environment simulating space operation</a:t>
            </a:r>
          </a:p>
          <a:p>
            <a:pPr lvl="1">
              <a:lnSpc>
                <a:spcPct val="90000"/>
              </a:lnSpc>
            </a:pPr>
            <a:r>
              <a:rPr lang="en-US" sz="1800" dirty="0" smtClean="0"/>
              <a:t>Survival &amp; operational TVAC performed per CERD on EDU-3</a:t>
            </a:r>
          </a:p>
          <a:p>
            <a:pPr>
              <a:lnSpc>
                <a:spcPct val="90000"/>
              </a:lnSpc>
            </a:pPr>
            <a:r>
              <a:rPr lang="en-US" sz="1800" dirty="0" smtClean="0"/>
              <a:t>Component level radiation hardness verification</a:t>
            </a:r>
          </a:p>
          <a:p>
            <a:pPr lvl="1">
              <a:lnSpc>
                <a:spcPct val="90000"/>
              </a:lnSpc>
            </a:pPr>
            <a:r>
              <a:rPr lang="en-US" sz="1800" dirty="0" smtClean="0"/>
              <a:t>Relies heavily on heritage</a:t>
            </a:r>
          </a:p>
          <a:p>
            <a:pPr lvl="1">
              <a:lnSpc>
                <a:spcPct val="90000"/>
              </a:lnSpc>
            </a:pPr>
            <a:r>
              <a:rPr lang="en-US" sz="1800" dirty="0" smtClean="0"/>
              <a:t>Verified primarily by analysis</a:t>
            </a:r>
          </a:p>
          <a:p>
            <a:pPr lvl="1">
              <a:lnSpc>
                <a:spcPct val="90000"/>
              </a:lnSpc>
            </a:pPr>
            <a:r>
              <a:rPr lang="en-US" sz="1800" dirty="0" smtClean="0"/>
              <a:t>Limited testing of some optical components</a:t>
            </a:r>
          </a:p>
          <a:p>
            <a:pPr>
              <a:lnSpc>
                <a:spcPct val="90000"/>
              </a:lnSpc>
            </a:pPr>
            <a:r>
              <a:rPr lang="en-US" sz="1800" dirty="0" smtClean="0"/>
              <a:t>Focus was on laser technology</a:t>
            </a:r>
          </a:p>
          <a:p>
            <a:pPr lvl="1">
              <a:lnSpc>
                <a:spcPct val="90000"/>
              </a:lnSpc>
            </a:pPr>
            <a:r>
              <a:rPr lang="en-US" sz="1800" dirty="0" smtClean="0"/>
              <a:t>EMI/EMC not required</a:t>
            </a:r>
          </a:p>
          <a:p>
            <a:pPr lvl="1">
              <a:lnSpc>
                <a:spcPct val="90000"/>
              </a:lnSpc>
            </a:pPr>
            <a:r>
              <a:rPr lang="en-US" sz="1800" dirty="0" smtClean="0"/>
              <a:t>If electronics are not at TRL 6 or are an integral part of the </a:t>
            </a:r>
            <a:r>
              <a:rPr lang="en-US" sz="1800" dirty="0" err="1" smtClean="0"/>
              <a:t>opto</a:t>
            </a:r>
            <a:r>
              <a:rPr lang="en-US" sz="1800" dirty="0" smtClean="0"/>
              <a:t>-mechanical prototype then they should be included in the testing</a:t>
            </a:r>
          </a:p>
          <a:p>
            <a:pPr>
              <a:lnSpc>
                <a:spcPct val="90000"/>
              </a:lnSpc>
            </a:pPr>
            <a:r>
              <a:rPr lang="en-US" sz="1800" dirty="0" smtClean="0"/>
              <a:t>Lifetime requirement will be demonstrated through a combination of relevant testing and analysis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Views </a:t>
            </a:r>
            <a:endParaRPr lang="en-US" dirty="0"/>
          </a:p>
        </p:txBody>
      </p:sp>
      <p:pic>
        <p:nvPicPr>
          <p:cNvPr id="3" name="Picture 2" descr="ob1.jpg"/>
          <p:cNvPicPr>
            <a:picLocks noChangeAspect="1"/>
          </p:cNvPicPr>
          <p:nvPr/>
        </p:nvPicPr>
        <p:blipFill>
          <a:blip r:embed="rId2" cstate="print"/>
          <a:srcRect l="22604" r="22708"/>
          <a:stretch>
            <a:fillRect/>
          </a:stretch>
        </p:blipFill>
        <p:spPr>
          <a:xfrm>
            <a:off x="2743200" y="2743200"/>
            <a:ext cx="3074182" cy="3697298"/>
          </a:xfrm>
          <a:prstGeom prst="rect">
            <a:avLst/>
          </a:prstGeom>
        </p:spPr>
      </p:pic>
      <p:pic>
        <p:nvPicPr>
          <p:cNvPr id="4" name="Picture 3" descr="Iso1_8612.jpg"/>
          <p:cNvPicPr/>
          <p:nvPr/>
        </p:nvPicPr>
        <p:blipFill>
          <a:blip r:embed="rId3" cstate="print"/>
          <a:srcRect l="20032" r="20513"/>
          <a:stretch>
            <a:fillRect/>
          </a:stretch>
        </p:blipFill>
        <p:spPr>
          <a:xfrm>
            <a:off x="5793622" y="1828800"/>
            <a:ext cx="3350378" cy="2624541"/>
          </a:xfrm>
          <a:prstGeom prst="rect">
            <a:avLst/>
          </a:prstGeom>
        </p:spPr>
      </p:pic>
      <p:pic>
        <p:nvPicPr>
          <p:cNvPr id="5" name="Picture 4" descr="iso2.jpg"/>
          <p:cNvPicPr>
            <a:picLocks noChangeAspect="1"/>
          </p:cNvPicPr>
          <p:nvPr/>
        </p:nvPicPr>
        <p:blipFill>
          <a:blip r:embed="rId4" cstate="print"/>
          <a:srcRect l="18333" r="18438"/>
          <a:stretch>
            <a:fillRect/>
          </a:stretch>
        </p:blipFill>
        <p:spPr>
          <a:xfrm>
            <a:off x="304800" y="1066800"/>
            <a:ext cx="3107471" cy="2525685"/>
          </a:xfrm>
          <a:prstGeom prst="rect">
            <a:avLst/>
          </a:prstGeom>
        </p:spPr>
      </p:pic>
      <p:sp>
        <p:nvSpPr>
          <p:cNvPr id="6" name="TextBox 5"/>
          <p:cNvSpPr txBox="1"/>
          <p:nvPr/>
        </p:nvSpPr>
        <p:spPr>
          <a:xfrm>
            <a:off x="3694545" y="2225963"/>
            <a:ext cx="1526828" cy="369332"/>
          </a:xfrm>
          <a:prstGeom prst="rect">
            <a:avLst/>
          </a:prstGeom>
          <a:noFill/>
        </p:spPr>
        <p:txBody>
          <a:bodyPr wrap="none" rtlCol="0">
            <a:spAutoFit/>
          </a:bodyPr>
          <a:lstStyle/>
          <a:p>
            <a:r>
              <a:rPr lang="en-US" dirty="0" smtClean="0"/>
              <a:t>Laser Radiator</a:t>
            </a:r>
            <a:endParaRPr lang="en-US" dirty="0"/>
          </a:p>
        </p:txBody>
      </p:sp>
      <p:cxnSp>
        <p:nvCxnSpPr>
          <p:cNvPr id="8" name="Straight Arrow Connector 7"/>
          <p:cNvCxnSpPr>
            <a:stCxn id="6" idx="1"/>
          </p:cNvCxnSpPr>
          <p:nvPr/>
        </p:nvCxnSpPr>
        <p:spPr>
          <a:xfrm flipH="1" flipV="1">
            <a:off x="1828800" y="2318327"/>
            <a:ext cx="1865745" cy="923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p:cNvCxnSpPr>
          <p:nvPr/>
        </p:nvCxnSpPr>
        <p:spPr>
          <a:xfrm flipV="1">
            <a:off x="5221373" y="2355274"/>
            <a:ext cx="625245" cy="5535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775200" y="2567709"/>
            <a:ext cx="683491" cy="5172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91345" y="5865091"/>
            <a:ext cx="700833" cy="307777"/>
          </a:xfrm>
          <a:prstGeom prst="rect">
            <a:avLst/>
          </a:prstGeom>
          <a:noFill/>
        </p:spPr>
        <p:txBody>
          <a:bodyPr wrap="none" rtlCol="0">
            <a:spAutoFit/>
          </a:bodyPr>
          <a:lstStyle/>
          <a:p>
            <a:r>
              <a:rPr lang="en-US" sz="1400" dirty="0" smtClean="0"/>
              <a:t>Laser 1</a:t>
            </a:r>
            <a:endParaRPr lang="en-US" sz="1400" dirty="0"/>
          </a:p>
        </p:txBody>
      </p:sp>
      <p:sp>
        <p:nvSpPr>
          <p:cNvPr id="19" name="TextBox 18"/>
          <p:cNvSpPr txBox="1"/>
          <p:nvPr/>
        </p:nvSpPr>
        <p:spPr>
          <a:xfrm>
            <a:off x="4484254" y="5491017"/>
            <a:ext cx="700833" cy="307777"/>
          </a:xfrm>
          <a:prstGeom prst="rect">
            <a:avLst/>
          </a:prstGeom>
          <a:noFill/>
        </p:spPr>
        <p:txBody>
          <a:bodyPr wrap="none" rtlCol="0">
            <a:spAutoFit/>
          </a:bodyPr>
          <a:lstStyle/>
          <a:p>
            <a:r>
              <a:rPr lang="en-US" sz="1400" dirty="0" smtClean="0"/>
              <a:t>Laser 2</a:t>
            </a:r>
            <a:endParaRPr lang="en-US" sz="1400" dirty="0"/>
          </a:p>
        </p:txBody>
      </p:sp>
    </p:spTree>
  </p:cSld>
  <p:clrMapOvr>
    <a:masterClrMapping/>
  </p:clrMapOvr>
  <p:transition spd="med">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099" y="0"/>
            <a:ext cx="6282466" cy="785308"/>
          </a:xfrm>
        </p:spPr>
        <p:txBody>
          <a:bodyPr>
            <a:normAutofit/>
          </a:bodyPr>
          <a:lstStyle/>
          <a:p>
            <a:r>
              <a:rPr lang="en-US" sz="3200" dirty="0" smtClean="0"/>
              <a:t>Random Vibration Test Levels</a:t>
            </a:r>
            <a:endParaRPr lang="en-US" sz="3200" dirty="0"/>
          </a:p>
        </p:txBody>
      </p:sp>
      <p:sp>
        <p:nvSpPr>
          <p:cNvPr id="5" name="TextBox 4"/>
          <p:cNvSpPr txBox="1"/>
          <p:nvPr/>
        </p:nvSpPr>
        <p:spPr>
          <a:xfrm>
            <a:off x="5600700" y="5456932"/>
            <a:ext cx="3381376" cy="830997"/>
          </a:xfrm>
          <a:prstGeom prst="rect">
            <a:avLst/>
          </a:prstGeom>
          <a:solidFill>
            <a:srgbClr val="83E0FD"/>
          </a:solidFill>
          <a:ln>
            <a:solidFill>
              <a:schemeClr val="tx1"/>
            </a:solidFill>
          </a:ln>
        </p:spPr>
        <p:txBody>
          <a:bodyPr wrap="square" rtlCol="0">
            <a:spAutoFit/>
          </a:bodyPr>
          <a:lstStyle/>
          <a:p>
            <a:pPr algn="ctr"/>
            <a:r>
              <a:rPr lang="en-US" sz="1600" dirty="0" smtClean="0"/>
              <a:t>Input profile is automatically notched if the ASD response limit is surpassed at the diode wall accelerometer.</a:t>
            </a:r>
            <a:endParaRPr lang="en-US" sz="1600" dirty="0"/>
          </a:p>
        </p:txBody>
      </p:sp>
      <p:sp>
        <p:nvSpPr>
          <p:cNvPr id="6" name="Right Arrow 5"/>
          <p:cNvSpPr/>
          <p:nvPr/>
        </p:nvSpPr>
        <p:spPr bwMode="auto">
          <a:xfrm rot="16200000">
            <a:off x="7062789" y="5005388"/>
            <a:ext cx="447675" cy="304800"/>
          </a:xfrm>
          <a:prstGeom prst="rightArrow">
            <a:avLst/>
          </a:prstGeom>
          <a:solidFill>
            <a:srgbClr val="33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pic>
        <p:nvPicPr>
          <p:cNvPr id="7" name="Picture 3"/>
          <p:cNvPicPr>
            <a:picLocks noChangeAspect="1" noChangeArrowheads="1"/>
          </p:cNvPicPr>
          <p:nvPr/>
        </p:nvPicPr>
        <p:blipFill>
          <a:blip r:embed="rId2" cstate="print"/>
          <a:srcRect/>
          <a:stretch>
            <a:fillRect/>
          </a:stretch>
        </p:blipFill>
        <p:spPr bwMode="auto">
          <a:xfrm>
            <a:off x="4724400" y="1300163"/>
            <a:ext cx="4419600" cy="3463053"/>
          </a:xfrm>
          <a:prstGeom prst="rect">
            <a:avLst/>
          </a:prstGeom>
          <a:noFill/>
          <a:ln w="9525">
            <a:noFill/>
            <a:miter lim="800000"/>
            <a:headEnd/>
            <a:tailEnd/>
          </a:ln>
          <a:effectLst/>
        </p:spPr>
      </p:pic>
      <p:sp>
        <p:nvSpPr>
          <p:cNvPr id="8" name="Content Placeholder 2"/>
          <p:cNvSpPr txBox="1">
            <a:spLocks/>
          </p:cNvSpPr>
          <p:nvPr/>
        </p:nvSpPr>
        <p:spPr>
          <a:xfrm>
            <a:off x="225911" y="1215614"/>
            <a:ext cx="4565163" cy="5217450"/>
          </a:xfrm>
          <a:prstGeom prst="rect">
            <a:avLst/>
          </a:prstGeom>
        </p:spPr>
        <p:txBody>
          <a:bodyPr>
            <a:noAutofit/>
          </a:bodyPr>
          <a:lstStyle/>
          <a:p>
            <a:pPr marL="342900" indent="-342900">
              <a:spcAft>
                <a:spcPts val="300"/>
              </a:spcAft>
              <a:buFont typeface="Arial" pitchFamily="34" charset="0"/>
              <a:buChar char="•"/>
              <a:defRPr/>
            </a:pPr>
            <a:r>
              <a:rPr lang="en-US" sz="2000" dirty="0" smtClean="0"/>
              <a:t>GEVS proto-flight random vibration levels are severe</a:t>
            </a:r>
          </a:p>
          <a:p>
            <a:pPr marL="640080" lvl="1" indent="-342900">
              <a:spcAft>
                <a:spcPts val="300"/>
              </a:spcAft>
              <a:buFont typeface="+mj-lt"/>
              <a:buAutoNum type="arabicPeriod"/>
              <a:defRPr/>
            </a:pPr>
            <a:r>
              <a:rPr lang="en-US" sz="1600" dirty="0" smtClean="0"/>
              <a:t>14 grms</a:t>
            </a:r>
          </a:p>
          <a:p>
            <a:pPr marL="640080" lvl="1" indent="-342900">
              <a:spcAft>
                <a:spcPts val="300"/>
              </a:spcAft>
              <a:buFont typeface="+mj-lt"/>
              <a:buAutoNum type="arabicPeriod"/>
              <a:defRPr/>
            </a:pPr>
            <a:r>
              <a:rPr lang="en-US" sz="1600" dirty="0" smtClean="0"/>
              <a:t>High content out to 800 Hz</a:t>
            </a:r>
          </a:p>
          <a:p>
            <a:pPr marL="342900" marR="0" lvl="0" indent="-342900" fontAlgn="auto">
              <a:lnSpc>
                <a:spcPct val="100000"/>
              </a:lnSpc>
              <a:spcBef>
                <a:spcPts val="0"/>
              </a:spcBef>
              <a:spcAft>
                <a:spcPts val="300"/>
              </a:spcAft>
              <a:buClrTx/>
              <a:buSzTx/>
              <a:buFont typeface="Arial" pitchFamily="34" charset="0"/>
              <a:buChar char="•"/>
              <a:tabLst/>
              <a:defRPr/>
            </a:pPr>
            <a:r>
              <a:rPr lang="en-US" sz="2000" dirty="0" smtClean="0"/>
              <a:t>Use allowed notching</a:t>
            </a:r>
          </a:p>
          <a:p>
            <a:pPr marL="640080" lvl="1" indent="-342900">
              <a:spcBef>
                <a:spcPct val="20000"/>
              </a:spcBef>
              <a:spcAft>
                <a:spcPts val="300"/>
              </a:spcAft>
              <a:buFont typeface="+mj-lt"/>
              <a:buAutoNum type="arabicPeriod"/>
              <a:defRPr/>
            </a:pPr>
            <a:r>
              <a:rPr lang="en-US" sz="1600" dirty="0" smtClean="0"/>
              <a:t>Shaker tables can induce artificially high loads into test articles at mechanical resonances</a:t>
            </a:r>
          </a:p>
          <a:p>
            <a:pPr marL="640080" lvl="1" indent="-342900">
              <a:spcBef>
                <a:spcPct val="20000"/>
              </a:spcBef>
              <a:spcAft>
                <a:spcPts val="300"/>
              </a:spcAft>
              <a:buFont typeface="+mj-lt"/>
              <a:buAutoNum type="arabicPeriod"/>
              <a:defRPr/>
            </a:pPr>
            <a:r>
              <a:rPr lang="en-US" sz="1600" dirty="0" smtClean="0"/>
              <a:t>Notching avoids artificial test failures &amp; damage to test article.</a:t>
            </a:r>
          </a:p>
          <a:p>
            <a:pPr marL="640080" lvl="1" indent="-342900">
              <a:spcBef>
                <a:spcPct val="20000"/>
              </a:spcBef>
              <a:spcAft>
                <a:spcPts val="300"/>
              </a:spcAft>
              <a:buFont typeface="+mj-lt"/>
              <a:buAutoNum type="arabicPeriod"/>
              <a:defRPr/>
            </a:pPr>
            <a:r>
              <a:rPr lang="en-US" sz="1600" dirty="0" smtClean="0"/>
              <a:t>Acceleration/force limiting has become common practice.</a:t>
            </a:r>
          </a:p>
          <a:p>
            <a:pPr marL="640080" lvl="1" indent="-342900">
              <a:spcBef>
                <a:spcPct val="20000"/>
              </a:spcBef>
              <a:spcAft>
                <a:spcPts val="300"/>
              </a:spcAft>
              <a:buFont typeface="+mj-lt"/>
              <a:buAutoNum type="arabicPeriod"/>
              <a:defRPr/>
            </a:pPr>
            <a:r>
              <a:rPr lang="en-US" sz="1600" dirty="0" smtClean="0"/>
              <a:t>Force limiting vibration tests conducted routinely at JPL and other NASA centers.</a:t>
            </a:r>
          </a:p>
          <a:p>
            <a:pPr marL="342900" indent="-342900">
              <a:spcAft>
                <a:spcPts val="300"/>
              </a:spcAft>
              <a:buFont typeface="Arial" pitchFamily="34" charset="0"/>
              <a:buChar char="•"/>
              <a:defRPr/>
            </a:pPr>
            <a:r>
              <a:rPr lang="en-US" sz="2000" dirty="0" smtClean="0"/>
              <a:t>Notching response limits follow guidelines in NASA-HDBK-7004B.</a:t>
            </a:r>
          </a:p>
        </p:txBody>
      </p:sp>
    </p:spTree>
  </p:cSld>
  <p:clrMapOvr>
    <a:masterClrMapping/>
  </p:clrMapOvr>
  <p:transition spd="med">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202" y="46039"/>
            <a:ext cx="5567881" cy="1143000"/>
          </a:xfrm>
        </p:spPr>
        <p:txBody>
          <a:bodyPr>
            <a:normAutofit/>
          </a:bodyPr>
          <a:lstStyle/>
          <a:p>
            <a:r>
              <a:rPr lang="en-US" dirty="0" smtClean="0">
                <a:solidFill>
                  <a:schemeClr val="tx1"/>
                </a:solidFill>
              </a:rPr>
              <a:t>G</a:t>
            </a:r>
            <a:r>
              <a:rPr lang="en-US" sz="2700" dirty="0" smtClean="0">
                <a:solidFill>
                  <a:schemeClr val="tx1"/>
                </a:solidFill>
              </a:rPr>
              <a:t>RMS</a:t>
            </a:r>
            <a:r>
              <a:rPr lang="en-US" dirty="0" smtClean="0">
                <a:solidFill>
                  <a:schemeClr val="tx1"/>
                </a:solidFill>
              </a:rPr>
              <a:t> Response Summary</a:t>
            </a:r>
            <a:endParaRPr lang="en-US" dirty="0">
              <a:solidFill>
                <a:schemeClr val="tx1"/>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xmlns="" val="323633336"/>
              </p:ext>
            </p:extLst>
          </p:nvPr>
        </p:nvGraphicFramePr>
        <p:xfrm>
          <a:off x="685800" y="1219201"/>
          <a:ext cx="5943600" cy="4364261"/>
        </p:xfrm>
        <a:graphic>
          <a:graphicData uri="http://schemas.openxmlformats.org/drawingml/2006/table">
            <a:tbl>
              <a:tblPr/>
              <a:tblGrid>
                <a:gridCol w="1248228"/>
                <a:gridCol w="656772"/>
                <a:gridCol w="533400"/>
                <a:gridCol w="533400"/>
                <a:gridCol w="533400"/>
                <a:gridCol w="533400"/>
                <a:gridCol w="533400"/>
                <a:gridCol w="457200"/>
                <a:gridCol w="914400"/>
              </a:tblGrid>
              <a:tr h="221041">
                <a:tc>
                  <a:txBody>
                    <a:bodyPr/>
                    <a:lstStyle/>
                    <a:p>
                      <a:pPr algn="l" fontAlgn="b"/>
                      <a:endParaRPr lang="en-US" sz="1000" b="1" i="0" u="none" strike="noStrike" dirty="0">
                        <a:solidFill>
                          <a:srgbClr val="000000"/>
                        </a:solidFill>
                        <a:latin typeface="Calibri"/>
                      </a:endParaRPr>
                    </a:p>
                  </a:txBody>
                  <a:tcPr marL="6314" marR="6314" marT="6314"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6314" marR="6314" marT="6314" marB="0" anchor="b">
                    <a:lnL>
                      <a:noFill/>
                    </a:lnL>
                    <a:lnR w="6350" cap="flat" cmpd="sng" algn="ctr">
                      <a:solidFill>
                        <a:srgbClr val="000000"/>
                      </a:solidFill>
                      <a:prstDash val="solid"/>
                      <a:round/>
                      <a:headEnd type="none" w="med" len="med"/>
                      <a:tailEnd type="none" w="med" len="med"/>
                    </a:lnR>
                    <a:lnT>
                      <a:noFill/>
                    </a:lnT>
                    <a:lnB>
                      <a:noFill/>
                    </a:lnB>
                  </a:tcPr>
                </a:tc>
                <a:tc gridSpan="7">
                  <a:txBody>
                    <a:bodyPr/>
                    <a:lstStyle/>
                    <a:p>
                      <a:pPr algn="ctr" fontAlgn="b"/>
                      <a:r>
                        <a:rPr lang="en-US" sz="1600" b="1" i="0" u="none" strike="noStrike" dirty="0">
                          <a:solidFill>
                            <a:srgbClr val="000000"/>
                          </a:solidFill>
                          <a:latin typeface="Calibri"/>
                        </a:rPr>
                        <a:t>X Axis GRMS Summary 05/23/12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1981">
                <a:tc>
                  <a:txBody>
                    <a:bodyPr/>
                    <a:lstStyle/>
                    <a:p>
                      <a:pPr algn="l" fontAlgn="ctr"/>
                      <a:endParaRPr lang="en-US" sz="1000" b="0" i="0" u="none" strike="noStrike" dirty="0">
                        <a:solidFill>
                          <a:srgbClr val="000000"/>
                        </a:solidFill>
                        <a:latin typeface="Calibri"/>
                      </a:endParaRPr>
                    </a:p>
                  </a:txBody>
                  <a:tcPr marL="6314" marR="6314" marT="6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dirty="0">
                        <a:solidFill>
                          <a:srgbClr val="000000"/>
                        </a:solidFill>
                        <a:latin typeface="Calibri"/>
                      </a:endParaRPr>
                    </a:p>
                  </a:txBody>
                  <a:tcPr marL="6314" marR="6314" marT="631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3">
                  <a:txBody>
                    <a:bodyPr/>
                    <a:lstStyle/>
                    <a:p>
                      <a:pPr algn="ctr" fontAlgn="ctr"/>
                      <a:r>
                        <a:rPr lang="en-US" sz="1000" b="1" i="0" u="none" strike="noStrike" dirty="0">
                          <a:solidFill>
                            <a:srgbClr val="000000"/>
                          </a:solidFill>
                          <a:latin typeface="Calibri"/>
                        </a:rPr>
                        <a:t>Diode</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gridSpan="3">
                  <a:txBody>
                    <a:bodyPr/>
                    <a:lstStyle/>
                    <a:p>
                      <a:pPr algn="ctr" fontAlgn="ctr"/>
                      <a:r>
                        <a:rPr lang="en-US" sz="1000" b="1" i="0" u="none" strike="noStrike" dirty="0">
                          <a:solidFill>
                            <a:srgbClr val="000000"/>
                          </a:solidFill>
                          <a:latin typeface="Calibri"/>
                        </a:rPr>
                        <a:t>OSC</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a:txBody>
                    <a:bodyPr/>
                    <a:lstStyle/>
                    <a:p>
                      <a:pPr algn="ctr" fontAlgn="ctr"/>
                      <a:r>
                        <a:rPr lang="en-US" sz="1000" b="1" i="0" u="none" strike="noStrike" dirty="0">
                          <a:solidFill>
                            <a:srgbClr val="000000"/>
                          </a:solidFill>
                          <a:latin typeface="Calibri"/>
                        </a:rPr>
                        <a:t>Control Channel</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23184">
                <a:tc>
                  <a:txBody>
                    <a:bodyPr/>
                    <a:lstStyle/>
                    <a:p>
                      <a:pPr algn="ctr" fontAlgn="ctr"/>
                      <a:r>
                        <a:rPr lang="en-US" sz="1000" b="1" i="0" u="none" strike="noStrike" dirty="0">
                          <a:solidFill>
                            <a:srgbClr val="000000"/>
                          </a:solidFill>
                          <a:latin typeface="Calibri"/>
                        </a:rPr>
                        <a:t>Random Vibration Test</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Reference</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X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Y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Z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X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Y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Z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X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40243">
                <a:tc>
                  <a:txBody>
                    <a:bodyPr/>
                    <a:lstStyle/>
                    <a:p>
                      <a:pPr algn="l" fontAlgn="b"/>
                      <a:r>
                        <a:rPr lang="en-US" sz="1000" b="1" i="0" u="none" strike="noStrike" dirty="0">
                          <a:solidFill>
                            <a:srgbClr val="000000"/>
                          </a:solidFill>
                          <a:latin typeface="Calibri"/>
                        </a:rPr>
                        <a:t>Low Level Pre</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0.70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2.03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0.37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2.19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2.14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0.26</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2.92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0.73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Proto-Flight -12dB</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3.55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4.05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1.33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5.50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4.17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0.90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7.56</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3.65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Proto-Flight -6dB</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7.09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7.56</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1.73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6.35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5.10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1.15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8.63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7.25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Proto-Flight Full</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14.14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13.82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7.98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18.89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15.03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3.82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26.12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latin typeface="Calibri"/>
                        </a:rPr>
                        <a:t>14.32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Low Level Post</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0.70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2.08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0.39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2.29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2.14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0.11</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3.03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0.74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041">
                <a:tc>
                  <a:txBody>
                    <a:bodyPr/>
                    <a:lstStyle/>
                    <a:p>
                      <a:pPr algn="l" fontAlgn="b"/>
                      <a:endParaRPr lang="en-US" sz="1000" b="1" i="0" u="none" strike="noStrike" dirty="0">
                        <a:solidFill>
                          <a:srgbClr val="000000"/>
                        </a:solidFill>
                        <a:latin typeface="Calibri"/>
                      </a:endParaRPr>
                    </a:p>
                  </a:txBody>
                  <a:tcPr marL="6314" marR="6314" marT="63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6314" marR="6314" marT="631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7">
                  <a:txBody>
                    <a:bodyPr/>
                    <a:lstStyle/>
                    <a:p>
                      <a:pPr algn="ctr" fontAlgn="b"/>
                      <a:r>
                        <a:rPr lang="en-US" sz="1600" b="1" i="0" u="none" strike="noStrike" dirty="0">
                          <a:solidFill>
                            <a:srgbClr val="000000"/>
                          </a:solidFill>
                          <a:latin typeface="Calibri"/>
                        </a:rPr>
                        <a:t>Y Axis GRMS Summary 05/11/12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1981">
                <a:tc>
                  <a:txBody>
                    <a:bodyPr/>
                    <a:lstStyle/>
                    <a:p>
                      <a:pPr algn="l" fontAlgn="ctr"/>
                      <a:endParaRPr lang="en-US" sz="1000" b="0" i="0" u="none" strike="noStrike" dirty="0">
                        <a:solidFill>
                          <a:srgbClr val="000000"/>
                        </a:solidFill>
                        <a:latin typeface="Calibri"/>
                      </a:endParaRPr>
                    </a:p>
                  </a:txBody>
                  <a:tcPr marL="6314" marR="6314" marT="6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dirty="0">
                        <a:solidFill>
                          <a:srgbClr val="000000"/>
                        </a:solidFill>
                        <a:latin typeface="Calibri"/>
                      </a:endParaRPr>
                    </a:p>
                  </a:txBody>
                  <a:tcPr marL="6314" marR="6314" marT="631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3">
                  <a:txBody>
                    <a:bodyPr/>
                    <a:lstStyle/>
                    <a:p>
                      <a:pPr algn="ctr" fontAlgn="ctr"/>
                      <a:r>
                        <a:rPr lang="en-US" sz="1000" b="1" i="0" u="none" strike="noStrike" dirty="0">
                          <a:solidFill>
                            <a:srgbClr val="000000"/>
                          </a:solidFill>
                          <a:latin typeface="Calibri"/>
                        </a:rPr>
                        <a:t>Diode</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gridSpan="3">
                  <a:txBody>
                    <a:bodyPr/>
                    <a:lstStyle/>
                    <a:p>
                      <a:pPr algn="ctr" fontAlgn="ctr"/>
                      <a:r>
                        <a:rPr lang="en-US" sz="1000" b="1" i="0" u="none" strike="noStrike" dirty="0">
                          <a:solidFill>
                            <a:srgbClr val="000000"/>
                          </a:solidFill>
                          <a:latin typeface="Calibri"/>
                        </a:rPr>
                        <a:t>OSC</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a:txBody>
                    <a:bodyPr/>
                    <a:lstStyle/>
                    <a:p>
                      <a:pPr algn="ctr" fontAlgn="ctr"/>
                      <a:r>
                        <a:rPr lang="en-US" sz="1000" b="1" i="0" u="none" strike="noStrike" dirty="0">
                          <a:solidFill>
                            <a:srgbClr val="000000"/>
                          </a:solidFill>
                          <a:latin typeface="Calibri"/>
                        </a:rPr>
                        <a:t>Control Channel</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1981">
                <a:tc>
                  <a:txBody>
                    <a:bodyPr/>
                    <a:lstStyle/>
                    <a:p>
                      <a:pPr algn="ctr" fontAlgn="ctr"/>
                      <a:r>
                        <a:rPr lang="en-US" sz="1000" b="1" i="0" u="none" strike="noStrike" dirty="0">
                          <a:solidFill>
                            <a:srgbClr val="000000"/>
                          </a:solidFill>
                          <a:latin typeface="Calibri"/>
                        </a:rPr>
                        <a:t>Random Vibration Test</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Reference</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X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Y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Z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X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Y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Z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Y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40243">
                <a:tc>
                  <a:txBody>
                    <a:bodyPr/>
                    <a:lstStyle/>
                    <a:p>
                      <a:pPr algn="l" fontAlgn="b"/>
                      <a:r>
                        <a:rPr lang="en-US" sz="1000" b="1" i="0" u="none" strike="noStrike" dirty="0">
                          <a:solidFill>
                            <a:srgbClr val="000000"/>
                          </a:solidFill>
                          <a:latin typeface="Calibri"/>
                        </a:rPr>
                        <a:t>Low Level Pre</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0.70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0.50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3.81</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0.83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0.62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1.69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1.17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0.73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Proto-Flight -12dB</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3.55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2.44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6.22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3.40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2.72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5.27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4.80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3.62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Proto-Flight -6dB</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7.09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4.23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12.23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6.11</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5.05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9.84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8.68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7.25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Proto-Flight Full</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14.14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4.60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22.01</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latin typeface="Calibri"/>
                        </a:rPr>
                        <a:t>7.86</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5.88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12.30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11.18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14.39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Low Level Post</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0.70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0.48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3.63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0.76</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0.61</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1.62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1.08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0.73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041">
                <a:tc>
                  <a:txBody>
                    <a:bodyPr/>
                    <a:lstStyle/>
                    <a:p>
                      <a:pPr algn="l" fontAlgn="b"/>
                      <a:endParaRPr lang="en-US" sz="1000" b="1" i="0" u="none" strike="noStrike" dirty="0">
                        <a:solidFill>
                          <a:srgbClr val="000000"/>
                        </a:solidFill>
                        <a:latin typeface="Calibri"/>
                      </a:endParaRPr>
                    </a:p>
                  </a:txBody>
                  <a:tcPr marL="6314" marR="6314" marT="631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6314" marR="6314" marT="631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7">
                  <a:txBody>
                    <a:bodyPr/>
                    <a:lstStyle/>
                    <a:p>
                      <a:pPr algn="ctr" fontAlgn="b"/>
                      <a:r>
                        <a:rPr lang="en-US" sz="1600" b="1" i="0" u="none" strike="noStrike" dirty="0">
                          <a:solidFill>
                            <a:srgbClr val="000000"/>
                          </a:solidFill>
                          <a:latin typeface="Calibri"/>
                        </a:rPr>
                        <a:t>Z Axis GRMS Summary 05/17/12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1981">
                <a:tc>
                  <a:txBody>
                    <a:bodyPr/>
                    <a:lstStyle/>
                    <a:p>
                      <a:pPr algn="l" fontAlgn="ctr"/>
                      <a:endParaRPr lang="en-US" sz="1000" b="0" i="0" u="none" strike="noStrike" dirty="0">
                        <a:solidFill>
                          <a:srgbClr val="000000"/>
                        </a:solidFill>
                        <a:latin typeface="Calibri"/>
                      </a:endParaRPr>
                    </a:p>
                  </a:txBody>
                  <a:tcPr marL="6314" marR="6314" marT="631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dirty="0">
                        <a:solidFill>
                          <a:srgbClr val="000000"/>
                        </a:solidFill>
                        <a:latin typeface="Calibri"/>
                      </a:endParaRPr>
                    </a:p>
                  </a:txBody>
                  <a:tcPr marL="6314" marR="6314" marT="631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3">
                  <a:txBody>
                    <a:bodyPr/>
                    <a:lstStyle/>
                    <a:p>
                      <a:pPr algn="ctr" fontAlgn="ctr"/>
                      <a:r>
                        <a:rPr lang="en-US" sz="1000" b="1" i="0" u="none" strike="noStrike" dirty="0">
                          <a:solidFill>
                            <a:srgbClr val="000000"/>
                          </a:solidFill>
                          <a:latin typeface="Calibri"/>
                        </a:rPr>
                        <a:t>Diode</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gridSpan="3">
                  <a:txBody>
                    <a:bodyPr/>
                    <a:lstStyle/>
                    <a:p>
                      <a:pPr algn="ctr" fontAlgn="ctr"/>
                      <a:r>
                        <a:rPr lang="en-US" sz="1000" b="1" i="0" u="none" strike="noStrike" dirty="0">
                          <a:solidFill>
                            <a:srgbClr val="000000"/>
                          </a:solidFill>
                          <a:latin typeface="Calibri"/>
                        </a:rPr>
                        <a:t>OSC</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hMerge="1">
                  <a:txBody>
                    <a:bodyPr/>
                    <a:lstStyle/>
                    <a:p>
                      <a:endParaRPr lang="en-US"/>
                    </a:p>
                  </a:txBody>
                  <a:tcPr/>
                </a:tc>
                <a:tc hMerge="1">
                  <a:txBody>
                    <a:bodyPr/>
                    <a:lstStyle/>
                    <a:p>
                      <a:endParaRPr lang="en-US"/>
                    </a:p>
                  </a:txBody>
                  <a:tcPr/>
                </a:tc>
                <a:tc>
                  <a:txBody>
                    <a:bodyPr/>
                    <a:lstStyle/>
                    <a:p>
                      <a:pPr algn="ctr" fontAlgn="ctr"/>
                      <a:r>
                        <a:rPr lang="en-US" sz="1000" b="1" i="0" u="none" strike="noStrike" dirty="0">
                          <a:solidFill>
                            <a:srgbClr val="000000"/>
                          </a:solidFill>
                          <a:latin typeface="Calibri"/>
                        </a:rPr>
                        <a:t>Control Channel</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01981">
                <a:tc>
                  <a:txBody>
                    <a:bodyPr/>
                    <a:lstStyle/>
                    <a:p>
                      <a:pPr algn="ctr" fontAlgn="ctr"/>
                      <a:r>
                        <a:rPr lang="en-US" sz="1000" b="1" i="0" u="none" strike="noStrike" dirty="0">
                          <a:solidFill>
                            <a:srgbClr val="000000"/>
                          </a:solidFill>
                          <a:latin typeface="Calibri"/>
                        </a:rPr>
                        <a:t>Random Vibration Test</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Reference</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X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Y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Z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X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Y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Z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000" b="1" i="0" u="none" strike="noStrike" dirty="0">
                          <a:solidFill>
                            <a:srgbClr val="000000"/>
                          </a:solidFill>
                          <a:latin typeface="Calibri"/>
                        </a:rPr>
                        <a:t>Z Resp.</a:t>
                      </a:r>
                    </a:p>
                  </a:txBody>
                  <a:tcPr marL="6314" marR="6314" marT="6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40243">
                <a:tc>
                  <a:txBody>
                    <a:bodyPr/>
                    <a:lstStyle/>
                    <a:p>
                      <a:pPr algn="l" fontAlgn="b"/>
                      <a:r>
                        <a:rPr lang="en-US" sz="1000" b="1" i="0" u="none" strike="noStrike" dirty="0">
                          <a:solidFill>
                            <a:srgbClr val="000000"/>
                          </a:solidFill>
                          <a:latin typeface="Calibri"/>
                        </a:rPr>
                        <a:t>Low Level Pre</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0.70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0.15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0.08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1.18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0.17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0.05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0.99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0.72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Proto-Flight -12dB</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3.55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0.91</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0.44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5.00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1.07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0.35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4.56</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3.56</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Proto-Flight -6dB</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7.09</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1.78</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0.93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10.10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2.07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0.73</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9.04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7.10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Proto-Flight Full</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14.14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2.84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1.85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20.32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rgbClr val="000000"/>
                          </a:solidFill>
                          <a:latin typeface="Calibri"/>
                        </a:rPr>
                        <a:t>3.24</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1.47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15.52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14.27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243">
                <a:tc>
                  <a:txBody>
                    <a:bodyPr/>
                    <a:lstStyle/>
                    <a:p>
                      <a:pPr algn="l" fontAlgn="b"/>
                      <a:r>
                        <a:rPr lang="en-US" sz="1000" b="1" i="0" u="none" strike="noStrike" dirty="0">
                          <a:solidFill>
                            <a:srgbClr val="000000"/>
                          </a:solidFill>
                          <a:latin typeface="Calibri"/>
                        </a:rPr>
                        <a:t>Low Level Post</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0.70</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0.15</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0.11</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1.22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0.17</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0.06</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1.02</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0.71</a:t>
                      </a:r>
                    </a:p>
                  </a:txBody>
                  <a:tcPr marL="6314" marR="6314" marT="63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xmlns="" val="1458758440"/>
              </p:ext>
            </p:extLst>
          </p:nvPr>
        </p:nvGraphicFramePr>
        <p:xfrm>
          <a:off x="7010400" y="1192041"/>
          <a:ext cx="1371600" cy="4293669"/>
        </p:xfrm>
        <a:graphic>
          <a:graphicData uri="http://schemas.openxmlformats.org/drawingml/2006/table">
            <a:tbl>
              <a:tblPr/>
              <a:tblGrid>
                <a:gridCol w="422125"/>
                <a:gridCol w="949475"/>
              </a:tblGrid>
              <a:tr h="181024">
                <a:tc>
                  <a:txBody>
                    <a:bodyPr/>
                    <a:lstStyle/>
                    <a:p>
                      <a:pPr algn="l" fontAlgn="b"/>
                      <a:endParaRPr lang="en-US" sz="1000" b="0" i="0" u="none" strike="noStrike" dirty="0">
                        <a:solidFill>
                          <a:srgbClr val="000000"/>
                        </a:solidFill>
                        <a:latin typeface="Calibri"/>
                      </a:endParaRPr>
                    </a:p>
                  </a:txBody>
                  <a:tcPr marL="9051" marR="9051" marT="905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Response Limiting (G</a:t>
                      </a:r>
                      <a:r>
                        <a:rPr lang="en-US" sz="1000" b="1" i="0" u="none" strike="noStrike" baseline="30000" dirty="0">
                          <a:solidFill>
                            <a:srgbClr val="000000"/>
                          </a:solidFill>
                          <a:latin typeface="Calibri"/>
                        </a:rPr>
                        <a:t>2</a:t>
                      </a:r>
                      <a:r>
                        <a:rPr lang="en-US" sz="1000" b="1" i="0" u="none" strike="noStrike" dirty="0">
                          <a:solidFill>
                            <a:srgbClr val="000000"/>
                          </a:solidFill>
                          <a:latin typeface="Calibri"/>
                        </a:rPr>
                        <a:t>/Hz)</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81024">
                <a:tc>
                  <a:txBody>
                    <a:bodyPr/>
                    <a:lstStyle/>
                    <a:p>
                      <a:pPr algn="ctr" fontAlgn="b"/>
                      <a:r>
                        <a:rPr lang="en-US" sz="1000" b="1" i="0" u="none" strike="noStrike" dirty="0">
                          <a:solidFill>
                            <a:srgbClr val="000000"/>
                          </a:solidFill>
                          <a:latin typeface="Calibri"/>
                        </a:rPr>
                        <a:t>Axis</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Scheme A</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81024">
                <a:tc>
                  <a:txBody>
                    <a:bodyPr/>
                    <a:lstStyle/>
                    <a:p>
                      <a:pPr algn="ctr" fontAlgn="b"/>
                      <a:r>
                        <a:rPr lang="en-US" sz="1000" b="1" i="0" u="none" strike="noStrike" dirty="0">
                          <a:solidFill>
                            <a:srgbClr val="000000"/>
                          </a:solidFill>
                          <a:latin typeface="Calibri"/>
                        </a:rPr>
                        <a:t>X</a:t>
                      </a:r>
                    </a:p>
                  </a:txBody>
                  <a:tcPr marL="9051" marR="9051" marT="9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de-DE" sz="1000" b="0" i="0" u="none" strike="noStrike" dirty="0">
                          <a:solidFill>
                            <a:srgbClr val="000000"/>
                          </a:solidFill>
                          <a:latin typeface="Calibri"/>
                        </a:rPr>
                        <a:t>4.0 (</a:t>
                      </a:r>
                      <a:r>
                        <a:rPr lang="de-DE" sz="1000" b="0" i="0" u="none" strike="noStrike" dirty="0" smtClean="0">
                          <a:solidFill>
                            <a:srgbClr val="000000"/>
                          </a:solidFill>
                          <a:latin typeface="Calibri"/>
                        </a:rPr>
                        <a:t>20-200 Hz</a:t>
                      </a:r>
                      <a:r>
                        <a:rPr lang="de-DE" sz="1000" b="0" i="0" u="none" strike="noStrike" dirty="0">
                          <a:solidFill>
                            <a:srgbClr val="000000"/>
                          </a:solidFill>
                          <a:latin typeface="Calibri"/>
                        </a:rPr>
                        <a:t>), 1.0 (200-2000 Hz)</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24">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w="6350" cap="flat" cmpd="sng" algn="ctr">
                      <a:solidFill>
                        <a:srgbClr val="000000"/>
                      </a:solidFill>
                      <a:prstDash val="solid"/>
                      <a:round/>
                      <a:headEnd type="none" w="med" len="med"/>
                      <a:tailEnd type="none" w="med" len="med"/>
                    </a:lnT>
                    <a:lnB>
                      <a:noFill/>
                    </a:lnB>
                  </a:tcPr>
                </a:tc>
              </a:tr>
              <a:tr h="181024">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r>
              <a:tr h="181024">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r>
              <a:tr h="253434">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r>
              <a:tr h="208178">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r>
              <a:tr h="226281">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w="6350" cap="flat" cmpd="sng" algn="ctr">
                      <a:solidFill>
                        <a:srgbClr val="000000"/>
                      </a:solidFill>
                      <a:prstDash val="solid"/>
                      <a:round/>
                      <a:headEnd type="none" w="med" len="med"/>
                      <a:tailEnd type="none" w="med" len="med"/>
                    </a:lnB>
                  </a:tcPr>
                </a:tc>
              </a:tr>
              <a:tr h="181024">
                <a:tc>
                  <a:txBody>
                    <a:bodyPr/>
                    <a:lstStyle/>
                    <a:p>
                      <a:pPr algn="l" fontAlgn="b"/>
                      <a:endParaRPr lang="en-US" sz="1000" b="0" i="0" u="none" strike="noStrike" dirty="0">
                        <a:solidFill>
                          <a:srgbClr val="000000"/>
                        </a:solidFill>
                        <a:latin typeface="Calibri"/>
                      </a:endParaRPr>
                    </a:p>
                  </a:txBody>
                  <a:tcPr marL="9051" marR="9051" marT="905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Response Limiting (G</a:t>
                      </a:r>
                      <a:r>
                        <a:rPr lang="en-US" sz="1000" b="1" i="0" u="none" strike="noStrike" baseline="30000" dirty="0">
                          <a:solidFill>
                            <a:srgbClr val="000000"/>
                          </a:solidFill>
                          <a:latin typeface="Calibri"/>
                        </a:rPr>
                        <a:t>2</a:t>
                      </a:r>
                      <a:r>
                        <a:rPr lang="en-US" sz="1000" b="1" i="0" u="none" strike="noStrike" dirty="0">
                          <a:solidFill>
                            <a:srgbClr val="000000"/>
                          </a:solidFill>
                          <a:latin typeface="Calibri"/>
                        </a:rPr>
                        <a:t>/Hz)</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81024">
                <a:tc>
                  <a:txBody>
                    <a:bodyPr/>
                    <a:lstStyle/>
                    <a:p>
                      <a:pPr algn="ctr" fontAlgn="b"/>
                      <a:r>
                        <a:rPr lang="en-US" sz="1000" b="1" i="0" u="none" strike="noStrike" dirty="0">
                          <a:solidFill>
                            <a:srgbClr val="000000"/>
                          </a:solidFill>
                          <a:latin typeface="Calibri"/>
                        </a:rPr>
                        <a:t>Axis</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Scheme A</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81024">
                <a:tc>
                  <a:txBody>
                    <a:bodyPr/>
                    <a:lstStyle/>
                    <a:p>
                      <a:pPr algn="ctr" fontAlgn="b"/>
                      <a:r>
                        <a:rPr lang="en-US" sz="1000" b="1" i="0" u="none" strike="noStrike" dirty="0">
                          <a:solidFill>
                            <a:srgbClr val="000000"/>
                          </a:solidFill>
                          <a:latin typeface="Calibri"/>
                        </a:rPr>
                        <a:t>Y</a:t>
                      </a:r>
                    </a:p>
                  </a:txBody>
                  <a:tcPr marL="9051" marR="9051" marT="9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de-DE" sz="1000" b="0" i="0" u="none" strike="noStrike" dirty="0">
                          <a:solidFill>
                            <a:srgbClr val="000000"/>
                          </a:solidFill>
                          <a:latin typeface="Calibri"/>
                        </a:rPr>
                        <a:t>10.0 (</a:t>
                      </a:r>
                      <a:r>
                        <a:rPr lang="de-DE" sz="1000" b="0" i="0" u="none" strike="noStrike" dirty="0" smtClean="0">
                          <a:solidFill>
                            <a:srgbClr val="000000"/>
                          </a:solidFill>
                          <a:latin typeface="Calibri"/>
                        </a:rPr>
                        <a:t>20-200 Hz</a:t>
                      </a:r>
                      <a:r>
                        <a:rPr lang="de-DE" sz="1000" b="0" i="0" u="none" strike="noStrike" dirty="0">
                          <a:solidFill>
                            <a:srgbClr val="000000"/>
                          </a:solidFill>
                          <a:latin typeface="Calibri"/>
                        </a:rPr>
                        <a:t>), 8.0 (200-2000 Hz)</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24">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w="6350" cap="flat" cmpd="sng" algn="ctr">
                      <a:solidFill>
                        <a:srgbClr val="000000"/>
                      </a:solidFill>
                      <a:prstDash val="solid"/>
                      <a:round/>
                      <a:headEnd type="none" w="med" len="med"/>
                      <a:tailEnd type="none" w="med" len="med"/>
                    </a:lnT>
                    <a:lnB>
                      <a:noFill/>
                    </a:lnB>
                  </a:tcPr>
                </a:tc>
              </a:tr>
              <a:tr h="181024">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r>
              <a:tr h="208178">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r>
              <a:tr h="199127">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a:noFill/>
                    </a:lnB>
                  </a:tcPr>
                </a:tc>
                <a:tc>
                  <a:txBody>
                    <a:bodyPr/>
                    <a:lstStyle/>
                    <a:p>
                      <a:pPr algn="l" fontAlgn="b"/>
                      <a:endParaRPr lang="en-US" sz="1000" b="0" i="0" u="none" strike="noStrike" dirty="0">
                        <a:solidFill>
                          <a:srgbClr val="000000"/>
                        </a:solidFill>
                        <a:latin typeface="Calibri"/>
                      </a:endParaRPr>
                    </a:p>
                  </a:txBody>
                  <a:tcPr marL="9051" marR="9051" marT="9051" marB="0" anchor="b">
                    <a:lnL>
                      <a:noFill/>
                    </a:lnL>
                    <a:lnR>
                      <a:noFill/>
                    </a:lnR>
                    <a:lnT>
                      <a:noFill/>
                    </a:lnT>
                    <a:lnB w="6350" cap="flat" cmpd="sng" algn="ctr">
                      <a:solidFill>
                        <a:srgbClr val="000000"/>
                      </a:solidFill>
                      <a:prstDash val="solid"/>
                      <a:round/>
                      <a:headEnd type="none" w="med" len="med"/>
                      <a:tailEnd type="none" w="med" len="med"/>
                    </a:lnB>
                  </a:tcPr>
                </a:tc>
              </a:tr>
              <a:tr h="181024">
                <a:tc>
                  <a:txBody>
                    <a:bodyPr/>
                    <a:lstStyle/>
                    <a:p>
                      <a:pPr algn="l" fontAlgn="b"/>
                      <a:endParaRPr lang="en-US" sz="1000" b="0" i="0" u="none" strike="noStrike" dirty="0">
                        <a:solidFill>
                          <a:srgbClr val="000000"/>
                        </a:solidFill>
                        <a:latin typeface="Calibri"/>
                      </a:endParaRPr>
                    </a:p>
                  </a:txBody>
                  <a:tcPr marL="9051" marR="9051" marT="905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latin typeface="Calibri"/>
                        </a:rPr>
                        <a:t>Response Limiting (G</a:t>
                      </a:r>
                      <a:r>
                        <a:rPr lang="en-US" sz="1000" b="1" i="0" u="none" strike="noStrike" baseline="30000" dirty="0">
                          <a:solidFill>
                            <a:srgbClr val="000000"/>
                          </a:solidFill>
                          <a:latin typeface="Calibri"/>
                        </a:rPr>
                        <a:t>2</a:t>
                      </a:r>
                      <a:r>
                        <a:rPr lang="en-US" sz="1000" b="1" i="0" u="none" strike="noStrike" dirty="0">
                          <a:solidFill>
                            <a:srgbClr val="000000"/>
                          </a:solidFill>
                          <a:latin typeface="Calibri"/>
                        </a:rPr>
                        <a:t>/Hz)</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81024">
                <a:tc>
                  <a:txBody>
                    <a:bodyPr/>
                    <a:lstStyle/>
                    <a:p>
                      <a:pPr algn="ctr" fontAlgn="b"/>
                      <a:r>
                        <a:rPr lang="en-US" sz="1000" b="1" i="0" u="none" strike="noStrike" dirty="0">
                          <a:solidFill>
                            <a:srgbClr val="000000"/>
                          </a:solidFill>
                          <a:latin typeface="Calibri"/>
                        </a:rPr>
                        <a:t>Axis</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1" i="0" u="none" strike="noStrike" dirty="0">
                          <a:solidFill>
                            <a:srgbClr val="000000"/>
                          </a:solidFill>
                          <a:latin typeface="Calibri"/>
                        </a:rPr>
                        <a:t>Scheme A</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81024">
                <a:tc>
                  <a:txBody>
                    <a:bodyPr/>
                    <a:lstStyle/>
                    <a:p>
                      <a:pPr algn="ctr" fontAlgn="b"/>
                      <a:r>
                        <a:rPr lang="en-US" sz="1000" b="1" i="0" u="none" strike="noStrike" dirty="0">
                          <a:solidFill>
                            <a:srgbClr val="000000"/>
                          </a:solidFill>
                          <a:latin typeface="Calibri"/>
                        </a:rPr>
                        <a:t>Z</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dirty="0">
                          <a:solidFill>
                            <a:srgbClr val="000000"/>
                          </a:solidFill>
                          <a:latin typeface="Calibri"/>
                        </a:rPr>
                        <a:t>6.0 (</a:t>
                      </a:r>
                      <a:r>
                        <a:rPr lang="en-US" sz="1000" b="0" i="0" u="none" strike="noStrike" dirty="0" smtClean="0">
                          <a:solidFill>
                            <a:srgbClr val="000000"/>
                          </a:solidFill>
                          <a:latin typeface="Calibri"/>
                        </a:rPr>
                        <a:t>20-2000 Hz</a:t>
                      </a:r>
                      <a:r>
                        <a:rPr lang="en-US" sz="1000" b="0" i="0" u="none" strike="noStrike" dirty="0">
                          <a:solidFill>
                            <a:srgbClr val="000000"/>
                          </a:solidFill>
                          <a:latin typeface="Calibri"/>
                        </a:rPr>
                        <a:t>)</a:t>
                      </a:r>
                    </a:p>
                  </a:txBody>
                  <a:tcPr marL="9051" marR="9051" marT="90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570368" y="1192041"/>
            <a:ext cx="1648485" cy="369332"/>
          </a:xfrm>
          <a:prstGeom prst="rect">
            <a:avLst/>
          </a:prstGeom>
          <a:solidFill>
            <a:srgbClr val="FFC000"/>
          </a:solidFill>
          <a:ln>
            <a:solidFill>
              <a:schemeClr val="tx1"/>
            </a:solidFill>
          </a:ln>
        </p:spPr>
        <p:txBody>
          <a:bodyPr wrap="square" lIns="91440" rIns="91440" rtlCol="0">
            <a:spAutoFit/>
          </a:bodyPr>
          <a:lstStyle/>
          <a:p>
            <a:r>
              <a:rPr lang="en-US" dirty="0" smtClean="0"/>
              <a:t>Worst Case Axis</a:t>
            </a:r>
            <a:endParaRPr lang="en-US" dirty="0"/>
          </a:p>
        </p:txBody>
      </p:sp>
      <p:sp>
        <p:nvSpPr>
          <p:cNvPr id="6" name="Right Arrow 5"/>
          <p:cNvSpPr/>
          <p:nvPr/>
        </p:nvSpPr>
        <p:spPr bwMode="auto">
          <a:xfrm>
            <a:off x="2249424" y="1277112"/>
            <a:ext cx="304800" cy="1524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p:txBody>
      </p:sp>
      <p:sp>
        <p:nvSpPr>
          <p:cNvPr id="7" name="Content Placeholder 2"/>
          <p:cNvSpPr txBox="1">
            <a:spLocks/>
          </p:cNvSpPr>
          <p:nvPr/>
        </p:nvSpPr>
        <p:spPr>
          <a:xfrm>
            <a:off x="330013" y="5738304"/>
            <a:ext cx="8189258" cy="841853"/>
          </a:xfrm>
          <a:prstGeom prst="rect">
            <a:avLst/>
          </a:prstGeom>
          <a:gradFill>
            <a:gsLst>
              <a:gs pos="0">
                <a:schemeClr val="accent1">
                  <a:tint val="66000"/>
                  <a:satMod val="160000"/>
                  <a:lumMod val="76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Worst case loads in all 3-axis </a:t>
            </a:r>
            <a:r>
              <a:rPr lang="en-US" sz="2000" dirty="0" smtClean="0"/>
              <a:t>were below </a:t>
            </a:r>
            <a:r>
              <a:rPr lang="en-US" sz="2000" dirty="0"/>
              <a:t>maximum levels, demonstrating the rigid </a:t>
            </a:r>
            <a:r>
              <a:rPr lang="en-US" sz="2000" dirty="0" smtClean="0"/>
              <a:t>box design </a:t>
            </a:r>
            <a:r>
              <a:rPr lang="en-US" sz="2000" dirty="0"/>
              <a:t>with mounting flexures </a:t>
            </a:r>
            <a:r>
              <a:rPr lang="en-US" sz="2000" dirty="0" smtClean="0"/>
              <a:t>adequately </a:t>
            </a:r>
            <a:r>
              <a:rPr lang="en-US" sz="2000" dirty="0"/>
              <a:t>attenuates </a:t>
            </a:r>
            <a:r>
              <a:rPr lang="en-US" sz="2000" dirty="0" smtClean="0"/>
              <a:t>vibration responses.</a:t>
            </a:r>
            <a:endParaRPr lang="en-US" sz="2000" dirty="0"/>
          </a:p>
        </p:txBody>
      </p:sp>
    </p:spTree>
    <p:extLst>
      <p:ext uri="{BB962C8B-B14F-4D97-AF65-F5344CB8AC3E}">
        <p14:creationId xmlns:p14="http://schemas.microsoft.com/office/powerpoint/2010/main" xmlns="" val="2283580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939" y="1752598"/>
            <a:ext cx="8691496" cy="305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90600" y="76200"/>
            <a:ext cx="5486400" cy="1143000"/>
          </a:xfrm>
        </p:spPr>
        <p:txBody>
          <a:bodyPr>
            <a:normAutofit/>
          </a:bodyPr>
          <a:lstStyle/>
          <a:p>
            <a:r>
              <a:rPr lang="en-US" sz="3200" dirty="0" smtClean="0"/>
              <a:t>Laser Performance Summary</a:t>
            </a:r>
            <a:br>
              <a:rPr lang="en-US" sz="3200" dirty="0" smtClean="0"/>
            </a:br>
            <a:r>
              <a:rPr lang="en-US" sz="3200" dirty="0" smtClean="0"/>
              <a:t>Post Vibration</a:t>
            </a:r>
            <a:endParaRPr lang="en-US" sz="3200" dirty="0"/>
          </a:p>
        </p:txBody>
      </p:sp>
      <p:sp>
        <p:nvSpPr>
          <p:cNvPr id="6" name="Content Placeholder 2"/>
          <p:cNvSpPr txBox="1">
            <a:spLocks/>
          </p:cNvSpPr>
          <p:nvPr/>
        </p:nvSpPr>
        <p:spPr>
          <a:xfrm>
            <a:off x="399197" y="5067757"/>
            <a:ext cx="8229600" cy="1133018"/>
          </a:xfrm>
          <a:prstGeom prst="rect">
            <a:avLst/>
          </a:prstGeom>
          <a:gradFill>
            <a:gsLst>
              <a:gs pos="0">
                <a:schemeClr val="accent1">
                  <a:tint val="66000"/>
                  <a:satMod val="160000"/>
                  <a:lumMod val="76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t>EDU-3 passed all requirements during all phases of vibration testing</a:t>
            </a:r>
            <a:endParaRPr lang="en-US" dirty="0"/>
          </a:p>
        </p:txBody>
      </p:sp>
      <p:sp>
        <p:nvSpPr>
          <p:cNvPr id="3" name="Rectangle 2"/>
          <p:cNvSpPr/>
          <p:nvPr/>
        </p:nvSpPr>
        <p:spPr>
          <a:xfrm>
            <a:off x="8234416" y="2139434"/>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8" name="Rectangle 7"/>
          <p:cNvSpPr/>
          <p:nvPr/>
        </p:nvSpPr>
        <p:spPr>
          <a:xfrm>
            <a:off x="8232488" y="2339459"/>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9" name="Rectangle 8"/>
          <p:cNvSpPr/>
          <p:nvPr/>
        </p:nvSpPr>
        <p:spPr>
          <a:xfrm>
            <a:off x="8232488" y="2520434"/>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0" name="Rectangle 9"/>
          <p:cNvSpPr/>
          <p:nvPr/>
        </p:nvSpPr>
        <p:spPr>
          <a:xfrm>
            <a:off x="8232488" y="2768084"/>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1" name="Rectangle 10"/>
          <p:cNvSpPr/>
          <p:nvPr/>
        </p:nvSpPr>
        <p:spPr>
          <a:xfrm>
            <a:off x="8232488" y="3006209"/>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2" name="Rectangle 11"/>
          <p:cNvSpPr/>
          <p:nvPr/>
        </p:nvSpPr>
        <p:spPr>
          <a:xfrm>
            <a:off x="8232488" y="3215759"/>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3" name="Rectangle 12"/>
          <p:cNvSpPr/>
          <p:nvPr/>
        </p:nvSpPr>
        <p:spPr>
          <a:xfrm>
            <a:off x="8232488" y="3425309"/>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4" name="Rectangle 13"/>
          <p:cNvSpPr/>
          <p:nvPr/>
        </p:nvSpPr>
        <p:spPr>
          <a:xfrm>
            <a:off x="8232488" y="3663434"/>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5" name="Rectangle 14"/>
          <p:cNvSpPr/>
          <p:nvPr/>
        </p:nvSpPr>
        <p:spPr>
          <a:xfrm>
            <a:off x="8232488" y="3882509"/>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6" name="Rectangle 15"/>
          <p:cNvSpPr/>
          <p:nvPr/>
        </p:nvSpPr>
        <p:spPr>
          <a:xfrm>
            <a:off x="8232488" y="4082534"/>
            <a:ext cx="365806" cy="369332"/>
          </a:xfrm>
          <a:prstGeom prst="rect">
            <a:avLst/>
          </a:prstGeom>
        </p:spPr>
        <p:txBody>
          <a:bodyPr wrap="none">
            <a:spAutoFit/>
          </a:bodyPr>
          <a:lstStyle/>
          <a:p>
            <a:r>
              <a:rPr lang="en-US" dirty="0" smtClean="0">
                <a:solidFill>
                  <a:srgbClr val="00B050"/>
                </a:solidFill>
                <a:latin typeface="Wingdings"/>
              </a:rPr>
              <a:t>ü</a:t>
            </a:r>
            <a:endParaRPr lang="en-US" dirty="0"/>
          </a:p>
        </p:txBody>
      </p:sp>
      <p:sp>
        <p:nvSpPr>
          <p:cNvPr id="17" name="Rectangle 16"/>
          <p:cNvSpPr/>
          <p:nvPr/>
        </p:nvSpPr>
        <p:spPr>
          <a:xfrm>
            <a:off x="8232488" y="4311134"/>
            <a:ext cx="365806" cy="369332"/>
          </a:xfrm>
          <a:prstGeom prst="rect">
            <a:avLst/>
          </a:prstGeom>
        </p:spPr>
        <p:txBody>
          <a:bodyPr wrap="none">
            <a:spAutoFit/>
          </a:bodyPr>
          <a:lstStyle/>
          <a:p>
            <a:r>
              <a:rPr lang="en-US" dirty="0" smtClean="0">
                <a:solidFill>
                  <a:srgbClr val="00B050"/>
                </a:solidFill>
                <a:latin typeface="Wingdings"/>
              </a:rPr>
              <a:t>ü</a:t>
            </a:r>
            <a:endParaRPr lang="en-US" dirty="0"/>
          </a:p>
        </p:txBody>
      </p:sp>
      <p:sp>
        <p:nvSpPr>
          <p:cNvPr id="18" name="Rectangle 17"/>
          <p:cNvSpPr/>
          <p:nvPr/>
        </p:nvSpPr>
        <p:spPr>
          <a:xfrm>
            <a:off x="8232488" y="4530209"/>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Tree>
    <p:extLst>
      <p:ext uri="{BB962C8B-B14F-4D97-AF65-F5344CB8AC3E}">
        <p14:creationId xmlns="" xmlns:p14="http://schemas.microsoft.com/office/powerpoint/2010/main" val="1560570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115" y="2804438"/>
            <a:ext cx="7772400" cy="970858"/>
          </a:xfrm>
        </p:spPr>
        <p:txBody>
          <a:bodyPr/>
          <a:lstStyle/>
          <a:p>
            <a:r>
              <a:rPr lang="en-US" dirty="0" smtClean="0"/>
              <a:t>Edu-3 Thermal VACUUM Testing</a:t>
            </a:r>
            <a:endParaRPr lang="en-US" dirty="0"/>
          </a:p>
        </p:txBody>
      </p:sp>
      <p:pic>
        <p:nvPicPr>
          <p:cNvPr id="6" name="Picture 2" descr="Z:\558_ICESat_2\Laser Engineering\2012_03_19_ICESat-2 EDU-3 Troubleshooting Plan_Procedure\PWO_EDU3_TS_70000397_9.1-9.21\2012_07_24_Appendix B Pre-Phase 1 CPT\Pictures\IMG_1485.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7825" r="57342" b="31250"/>
          <a:stretch/>
        </p:blipFill>
        <p:spPr bwMode="auto">
          <a:xfrm>
            <a:off x="483499" y="3673783"/>
            <a:ext cx="3023216" cy="270683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Z:\558_ICESat_2\Laser Engineering\2012_03_19_ICESat-2 EDU-3 Troubleshooting Plan_Procedure\PWO_EDU3_TS_70000397_9.1-9.21\2012_07_24_Appendix B Pre-Phase 1 CPT\Pictures\IMG_1489.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752" t="27315" r="29514" b="20296"/>
          <a:stretch/>
        </p:blipFill>
        <p:spPr bwMode="auto">
          <a:xfrm>
            <a:off x="5157327" y="3673783"/>
            <a:ext cx="3123157" cy="2743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931458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935" y="0"/>
            <a:ext cx="5595041" cy="1143000"/>
          </a:xfrm>
        </p:spPr>
        <p:txBody>
          <a:bodyPr/>
          <a:lstStyle/>
          <a:p>
            <a:r>
              <a:rPr lang="en-US" dirty="0" smtClean="0"/>
              <a:t>TVAC as-Run Profile</a:t>
            </a:r>
            <a:endParaRPr lang="en-US" dirty="0"/>
          </a:p>
        </p:txBody>
      </p:sp>
      <p:sp>
        <p:nvSpPr>
          <p:cNvPr id="3" name="Content Placeholder 2"/>
          <p:cNvSpPr>
            <a:spLocks noGrp="1"/>
          </p:cNvSpPr>
          <p:nvPr>
            <p:ph idx="1"/>
          </p:nvPr>
        </p:nvSpPr>
        <p:spPr>
          <a:xfrm>
            <a:off x="533400" y="5562600"/>
            <a:ext cx="7620000" cy="1066800"/>
          </a:xfrm>
        </p:spPr>
        <p:txBody>
          <a:bodyPr>
            <a:normAutofit fontScale="55000" lnSpcReduction="20000"/>
          </a:bodyPr>
          <a:lstStyle/>
          <a:p>
            <a:r>
              <a:rPr lang="en-US" sz="2900" dirty="0" smtClean="0"/>
              <a:t>Total of 9.5 thermal cycles (1 survival + 8.5 operational)</a:t>
            </a:r>
          </a:p>
          <a:p>
            <a:pPr lvl="1"/>
            <a:r>
              <a:rPr lang="en-US" sz="2200" dirty="0" smtClean="0"/>
              <a:t>Additional operational thermal cycle was added to compensate for break in vacuum during the 1</a:t>
            </a:r>
            <a:r>
              <a:rPr lang="en-US" sz="2200" baseline="30000" dirty="0" smtClean="0"/>
              <a:t>st</a:t>
            </a:r>
            <a:r>
              <a:rPr lang="en-US" sz="2200" dirty="0" smtClean="0"/>
              <a:t> operational cycle</a:t>
            </a:r>
          </a:p>
          <a:p>
            <a:r>
              <a:rPr lang="en-US" sz="2900" dirty="0" smtClean="0"/>
              <a:t>Laser Tx is only required to operate/meet specification over +/- 1 °C centered around the nominal operating temperature</a:t>
            </a:r>
          </a:p>
          <a:p>
            <a:endParaRPr lang="en-US" dirty="0"/>
          </a:p>
        </p:txBody>
      </p:sp>
      <p:pic>
        <p:nvPicPr>
          <p:cNvPr id="4107" name="Picture 1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81800" y="3810000"/>
            <a:ext cx="514350" cy="466725"/>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3" cstate="print"/>
          <a:srcRect/>
          <a:stretch>
            <a:fillRect/>
          </a:stretch>
        </p:blipFill>
        <p:spPr bwMode="auto">
          <a:xfrm>
            <a:off x="304800" y="1177062"/>
            <a:ext cx="8289925" cy="4160837"/>
          </a:xfrm>
          <a:prstGeom prst="rect">
            <a:avLst/>
          </a:prstGeom>
          <a:noFill/>
          <a:ln w="9525">
            <a:noFill/>
            <a:miter lim="800000"/>
            <a:headEnd/>
            <a:tailEnd/>
          </a:ln>
          <a:effectLst/>
        </p:spPr>
      </p:pic>
    </p:spTree>
    <p:extLst>
      <p:ext uri="{BB962C8B-B14F-4D97-AF65-F5344CB8AC3E}">
        <p14:creationId xmlns="" xmlns:p14="http://schemas.microsoft.com/office/powerpoint/2010/main" val="259003779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838" y="20618"/>
            <a:ext cx="6295913" cy="926055"/>
          </a:xfrm>
        </p:spPr>
        <p:txBody>
          <a:bodyPr>
            <a:normAutofit/>
          </a:bodyPr>
          <a:lstStyle/>
          <a:p>
            <a:r>
              <a:rPr lang="en-US" dirty="0" smtClean="0"/>
              <a:t>Laser Performance Summary Post TVAC</a:t>
            </a:r>
            <a:endParaRPr lang="en-US" dirty="0"/>
          </a:p>
        </p:txBody>
      </p:sp>
      <p:sp>
        <p:nvSpPr>
          <p:cNvPr id="7" name="Content Placeholder 2"/>
          <p:cNvSpPr txBox="1">
            <a:spLocks/>
          </p:cNvSpPr>
          <p:nvPr/>
        </p:nvSpPr>
        <p:spPr>
          <a:xfrm>
            <a:off x="399197" y="5067757"/>
            <a:ext cx="8229600" cy="1133018"/>
          </a:xfrm>
          <a:prstGeom prst="rect">
            <a:avLst/>
          </a:prstGeom>
          <a:gradFill>
            <a:gsLst>
              <a:gs pos="0">
                <a:schemeClr val="accent1">
                  <a:tint val="66000"/>
                  <a:satMod val="160000"/>
                  <a:lumMod val="76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t>EDU-3 passed all requirements during all phases of TVAC testing.</a:t>
            </a:r>
            <a:endParaRPr lang="en-US" dirty="0"/>
          </a:p>
        </p:txBody>
      </p:sp>
      <p:pic>
        <p:nvPicPr>
          <p:cNvPr id="2856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1666" y="1809750"/>
            <a:ext cx="8201025" cy="272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232488" y="2148959"/>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9" name="Rectangle 8"/>
          <p:cNvSpPr/>
          <p:nvPr/>
        </p:nvSpPr>
        <p:spPr>
          <a:xfrm>
            <a:off x="8232488" y="2336601"/>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0" name="Rectangle 9"/>
          <p:cNvSpPr/>
          <p:nvPr/>
        </p:nvSpPr>
        <p:spPr>
          <a:xfrm>
            <a:off x="8232488" y="2524243"/>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1" name="Rectangle 10"/>
          <p:cNvSpPr/>
          <p:nvPr/>
        </p:nvSpPr>
        <p:spPr>
          <a:xfrm>
            <a:off x="8232488" y="2711885"/>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2" name="Rectangle 11"/>
          <p:cNvSpPr/>
          <p:nvPr/>
        </p:nvSpPr>
        <p:spPr>
          <a:xfrm>
            <a:off x="8232488" y="2899527"/>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3" name="Rectangle 12"/>
          <p:cNvSpPr/>
          <p:nvPr/>
        </p:nvSpPr>
        <p:spPr>
          <a:xfrm>
            <a:off x="8232488" y="3087169"/>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4" name="Rectangle 13"/>
          <p:cNvSpPr/>
          <p:nvPr/>
        </p:nvSpPr>
        <p:spPr>
          <a:xfrm>
            <a:off x="8232488" y="3274811"/>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5" name="Rectangle 14"/>
          <p:cNvSpPr/>
          <p:nvPr/>
        </p:nvSpPr>
        <p:spPr>
          <a:xfrm>
            <a:off x="8232488" y="3650095"/>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6" name="Rectangle 15"/>
          <p:cNvSpPr/>
          <p:nvPr/>
        </p:nvSpPr>
        <p:spPr>
          <a:xfrm>
            <a:off x="8232488" y="3837738"/>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
        <p:nvSpPr>
          <p:cNvPr id="17" name="Rectangle 16"/>
          <p:cNvSpPr/>
          <p:nvPr/>
        </p:nvSpPr>
        <p:spPr>
          <a:xfrm>
            <a:off x="8232488" y="4025384"/>
            <a:ext cx="365806" cy="369332"/>
          </a:xfrm>
          <a:prstGeom prst="rect">
            <a:avLst/>
          </a:prstGeom>
        </p:spPr>
        <p:txBody>
          <a:bodyPr wrap="none">
            <a:spAutoFit/>
          </a:bodyPr>
          <a:lstStyle/>
          <a:p>
            <a:r>
              <a:rPr lang="en-US" dirty="0" smtClean="0">
                <a:solidFill>
                  <a:srgbClr val="00B050"/>
                </a:solidFill>
                <a:latin typeface="Wingdings"/>
              </a:rPr>
              <a:t>ü</a:t>
            </a:r>
            <a:endParaRPr lang="en-US" dirty="0"/>
          </a:p>
        </p:txBody>
      </p:sp>
      <p:sp>
        <p:nvSpPr>
          <p:cNvPr id="18" name="Rectangle 17"/>
          <p:cNvSpPr/>
          <p:nvPr/>
        </p:nvSpPr>
        <p:spPr>
          <a:xfrm>
            <a:off x="8232488" y="4253984"/>
            <a:ext cx="365806" cy="369332"/>
          </a:xfrm>
          <a:prstGeom prst="rect">
            <a:avLst/>
          </a:prstGeom>
        </p:spPr>
        <p:txBody>
          <a:bodyPr wrap="none">
            <a:spAutoFit/>
          </a:bodyPr>
          <a:lstStyle/>
          <a:p>
            <a:r>
              <a:rPr lang="en-US" dirty="0" smtClean="0">
                <a:solidFill>
                  <a:srgbClr val="00B050"/>
                </a:solidFill>
                <a:latin typeface="Wingdings"/>
              </a:rPr>
              <a:t>ü</a:t>
            </a:r>
            <a:endParaRPr lang="en-US" dirty="0"/>
          </a:p>
        </p:txBody>
      </p:sp>
      <p:sp>
        <p:nvSpPr>
          <p:cNvPr id="19" name="Rectangle 18"/>
          <p:cNvSpPr/>
          <p:nvPr/>
        </p:nvSpPr>
        <p:spPr>
          <a:xfrm>
            <a:off x="8232488" y="3462453"/>
            <a:ext cx="365806" cy="369332"/>
          </a:xfrm>
          <a:prstGeom prst="rect">
            <a:avLst/>
          </a:prstGeom>
        </p:spPr>
        <p:txBody>
          <a:bodyPr wrap="none">
            <a:spAutoFit/>
          </a:bodyPr>
          <a:lstStyle/>
          <a:p>
            <a:r>
              <a:rPr lang="en-US" dirty="0">
                <a:solidFill>
                  <a:srgbClr val="00B050"/>
                </a:solidFill>
                <a:latin typeface="Wingdings"/>
              </a:rPr>
              <a:t>ü</a:t>
            </a:r>
            <a:endParaRPr lang="en-US" dirty="0"/>
          </a:p>
        </p:txBody>
      </p:sp>
    </p:spTree>
    <p:extLst>
      <p:ext uri="{BB962C8B-B14F-4D97-AF65-F5344CB8AC3E}">
        <p14:creationId xmlns="" xmlns:p14="http://schemas.microsoft.com/office/powerpoint/2010/main" val="344806004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154" y="233365"/>
            <a:ext cx="5984422" cy="681029"/>
          </a:xfrm>
        </p:spPr>
        <p:txBody>
          <a:bodyPr>
            <a:normAutofit/>
          </a:bodyPr>
          <a:lstStyle/>
          <a:p>
            <a:r>
              <a:rPr lang="en-US" dirty="0" smtClean="0"/>
              <a:t>Radiation Assessment</a:t>
            </a:r>
            <a:endParaRPr lang="en-US" dirty="0"/>
          </a:p>
        </p:txBody>
      </p:sp>
      <p:sp>
        <p:nvSpPr>
          <p:cNvPr id="3" name="Content Placeholder 2"/>
          <p:cNvSpPr>
            <a:spLocks noGrp="1"/>
          </p:cNvSpPr>
          <p:nvPr>
            <p:ph idx="1"/>
          </p:nvPr>
        </p:nvSpPr>
        <p:spPr/>
        <p:txBody>
          <a:bodyPr>
            <a:normAutofit/>
          </a:bodyPr>
          <a:lstStyle/>
          <a:p>
            <a:pPr>
              <a:lnSpc>
                <a:spcPct val="90000"/>
              </a:lnSpc>
            </a:pPr>
            <a:r>
              <a:rPr lang="en-US" sz="1800" dirty="0" smtClean="0"/>
              <a:t>Benign radiation environment </a:t>
            </a:r>
          </a:p>
          <a:p>
            <a:pPr lvl="1">
              <a:lnSpc>
                <a:spcPct val="90000"/>
              </a:lnSpc>
            </a:pPr>
            <a:r>
              <a:rPr lang="en-US" sz="1400" dirty="0" err="1" smtClean="0"/>
              <a:t>2x</a:t>
            </a:r>
            <a:r>
              <a:rPr lang="en-US" sz="1400" dirty="0" smtClean="0"/>
              <a:t> mission does = 2.8 </a:t>
            </a:r>
            <a:r>
              <a:rPr lang="en-US" sz="1400" dirty="0" err="1" smtClean="0"/>
              <a:t>kRad</a:t>
            </a:r>
            <a:endParaRPr lang="en-US" sz="1400" dirty="0" smtClean="0"/>
          </a:p>
          <a:p>
            <a:pPr>
              <a:lnSpc>
                <a:spcPct val="90000"/>
              </a:lnSpc>
            </a:pPr>
            <a:r>
              <a:rPr lang="en-US" sz="1800" dirty="0" smtClean="0"/>
              <a:t>Majority of the optical component are heritage glass (fused silica)</a:t>
            </a:r>
          </a:p>
          <a:p>
            <a:pPr>
              <a:lnSpc>
                <a:spcPct val="90000"/>
              </a:lnSpc>
            </a:pPr>
            <a:r>
              <a:rPr lang="en-US" sz="1800" dirty="0" smtClean="0"/>
              <a:t>Analysis and testing of non-standard components is under way</a:t>
            </a:r>
          </a:p>
          <a:p>
            <a:pPr lvl="1">
              <a:lnSpc>
                <a:spcPct val="90000"/>
              </a:lnSpc>
            </a:pPr>
            <a:r>
              <a:rPr lang="en-US" sz="1400" dirty="0" smtClean="0"/>
              <a:t>To date analysis and testing results all show radiation effects are low risk</a:t>
            </a:r>
          </a:p>
          <a:p>
            <a:pPr>
              <a:lnSpc>
                <a:spcPct val="90000"/>
              </a:lnSpc>
            </a:pPr>
            <a:r>
              <a:rPr lang="en-US" sz="2000" dirty="0" smtClean="0">
                <a:solidFill>
                  <a:srgbClr val="FF0000"/>
                </a:solidFill>
              </a:rPr>
              <a:t>Functioning oscillator was irradiated as a system level demonstration</a:t>
            </a:r>
          </a:p>
          <a:p>
            <a:pPr lvl="1">
              <a:lnSpc>
                <a:spcPct val="90000"/>
              </a:lnSpc>
            </a:pPr>
            <a:r>
              <a:rPr lang="en-US" sz="1600" dirty="0" smtClean="0"/>
              <a:t>Oscillator contains the most of the non-standard optical components</a:t>
            </a:r>
          </a:p>
          <a:p>
            <a:pPr lvl="1">
              <a:lnSpc>
                <a:spcPct val="90000"/>
              </a:lnSpc>
            </a:pPr>
            <a:r>
              <a:rPr lang="en-US" sz="1600" dirty="0" smtClean="0"/>
              <a:t>Oscillator is very sensitive to changes in optical losses</a:t>
            </a:r>
          </a:p>
          <a:p>
            <a:pPr lvl="1">
              <a:lnSpc>
                <a:spcPct val="90000"/>
              </a:lnSpc>
            </a:pPr>
            <a:r>
              <a:rPr lang="en-US" sz="1600" dirty="0" smtClean="0"/>
              <a:t>Contained: </a:t>
            </a:r>
            <a:r>
              <a:rPr lang="en-US" sz="1600" dirty="0" err="1" smtClean="0"/>
              <a:t>Nd:YVO4</a:t>
            </a:r>
            <a:r>
              <a:rPr lang="en-US" sz="1600" dirty="0" smtClean="0"/>
              <a:t> slab, </a:t>
            </a:r>
            <a:r>
              <a:rPr lang="en-US" sz="1600" dirty="0" err="1" smtClean="0"/>
              <a:t>RTP</a:t>
            </a:r>
            <a:r>
              <a:rPr lang="en-US" sz="1600" dirty="0" smtClean="0"/>
              <a:t> Q-Switch, Volume Bragg Grating </a:t>
            </a:r>
          </a:p>
          <a:p>
            <a:pPr>
              <a:lnSpc>
                <a:spcPct val="90000"/>
              </a:lnSpc>
            </a:pPr>
            <a:r>
              <a:rPr lang="en-US" sz="2000" dirty="0" smtClean="0"/>
              <a:t>Gamma irradiated with </a:t>
            </a:r>
            <a:r>
              <a:rPr lang="en-US" sz="2000" dirty="0" err="1" smtClean="0"/>
              <a:t>CO</a:t>
            </a:r>
            <a:r>
              <a:rPr lang="en-US" sz="2000" baseline="30000" dirty="0" err="1" smtClean="0"/>
              <a:t>60</a:t>
            </a:r>
            <a:r>
              <a:rPr lang="en-US" sz="2000" baseline="30000" dirty="0" smtClean="0"/>
              <a:t> </a:t>
            </a:r>
          </a:p>
          <a:p>
            <a:pPr lvl="1">
              <a:lnSpc>
                <a:spcPct val="90000"/>
              </a:lnSpc>
            </a:pPr>
            <a:r>
              <a:rPr lang="en-US" sz="1600" dirty="0" smtClean="0"/>
              <a:t>18 Rad/min total does of 3.2 </a:t>
            </a:r>
            <a:r>
              <a:rPr lang="en-US" sz="1600" dirty="0" err="1" smtClean="0"/>
              <a:t>kRad</a:t>
            </a:r>
            <a:endParaRPr lang="en-US" sz="1600" dirty="0" smtClean="0"/>
          </a:p>
          <a:p>
            <a:pPr lvl="1">
              <a:lnSpc>
                <a:spcPct val="90000"/>
              </a:lnSpc>
            </a:pPr>
            <a:r>
              <a:rPr lang="en-US" sz="1600" dirty="0" smtClean="0"/>
              <a:t>Performance tested within 2 hours of irradiation to minimize annealing effects</a:t>
            </a:r>
          </a:p>
          <a:p>
            <a:pPr>
              <a:lnSpc>
                <a:spcPct val="90000"/>
              </a:lnSpc>
            </a:pPr>
            <a:r>
              <a:rPr lang="en-US" sz="2000" dirty="0" smtClean="0"/>
              <a:t>Output power pre and post irradiation was within measurement uncertainty (5%)</a:t>
            </a:r>
          </a:p>
          <a:p>
            <a:pPr lvl="1">
              <a:lnSpc>
                <a:spcPct val="90000"/>
              </a:lnSpc>
            </a:pPr>
            <a:r>
              <a:rPr lang="en-US" sz="1600" dirty="0" smtClean="0"/>
              <a:t>No change in static hold-off</a:t>
            </a:r>
          </a:p>
          <a:p>
            <a:pPr lvl="1">
              <a:lnSpc>
                <a:spcPct val="90000"/>
              </a:lnSpc>
            </a:pPr>
            <a:endParaRPr lang="en-US" sz="1600" dirty="0" smtClean="0"/>
          </a:p>
          <a:p>
            <a:pPr>
              <a:lnSpc>
                <a:spcPct val="90000"/>
              </a:lnSpc>
              <a:spcAft>
                <a:spcPts val="600"/>
              </a:spcAft>
            </a:pPr>
            <a:endParaRPr lang="en-US" sz="2000" dirty="0"/>
          </a:p>
          <a:p>
            <a:endParaRPr lang="en-US" dirty="0"/>
          </a:p>
        </p:txBody>
      </p:sp>
      <p:graphicFrame>
        <p:nvGraphicFramePr>
          <p:cNvPr id="7" name="Table 6"/>
          <p:cNvGraphicFramePr>
            <a:graphicFrameLocks noGrp="1"/>
          </p:cNvGraphicFramePr>
          <p:nvPr>
            <p:extLst>
              <p:ext uri="{D42A27DB-BD31-4B8C-83A1-F6EECF244321}">
                <p14:modId xmlns="" xmlns:p14="http://schemas.microsoft.com/office/powerpoint/2010/main" val="1865548059"/>
              </p:ext>
            </p:extLst>
          </p:nvPr>
        </p:nvGraphicFramePr>
        <p:xfrm>
          <a:off x="4997569" y="5064171"/>
          <a:ext cx="3048000" cy="1112520"/>
        </p:xfrm>
        <a:graphic>
          <a:graphicData uri="http://schemas.openxmlformats.org/drawingml/2006/table">
            <a:tbl>
              <a:tblPr firstRow="1" bandRow="1">
                <a:tableStyleId>{5C22544A-7EE6-4342-B048-85BDC9FD1C3A}</a:tableStyleId>
              </a:tblPr>
              <a:tblGrid>
                <a:gridCol w="1524000"/>
                <a:gridCol w="1524000"/>
              </a:tblGrid>
              <a:tr h="370840">
                <a:tc gridSpan="2">
                  <a:txBody>
                    <a:bodyPr/>
                    <a:lstStyle/>
                    <a:p>
                      <a:pPr algn="ctr"/>
                      <a:r>
                        <a:rPr lang="en-US" dirty="0" smtClean="0"/>
                        <a:t>Power</a:t>
                      </a:r>
                      <a:r>
                        <a:rPr lang="en-US" baseline="0" dirty="0" smtClean="0"/>
                        <a:t> (W)</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r h="370840">
                <a:tc>
                  <a:txBody>
                    <a:bodyPr/>
                    <a:lstStyle/>
                    <a:p>
                      <a:pPr algn="ctr"/>
                      <a:r>
                        <a:rPr lang="en-US" dirty="0" smtClean="0"/>
                        <a:t>Before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After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t>1.136 ± 0.007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1.168 ± 0.014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3729916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smtClean="0"/>
              <a:t>ICESat-2 Flight Laser Status</a:t>
            </a:r>
            <a:endParaRPr lang="en-US" dirty="0"/>
          </a:p>
        </p:txBody>
      </p:sp>
      <p:sp>
        <p:nvSpPr>
          <p:cNvPr id="4" name="Content Placeholder 3"/>
          <p:cNvSpPr>
            <a:spLocks noGrp="1"/>
          </p:cNvSpPr>
          <p:nvPr>
            <p:ph idx="1"/>
          </p:nvPr>
        </p:nvSpPr>
        <p:spPr>
          <a:xfrm>
            <a:off x="457200" y="1221882"/>
            <a:ext cx="8229600" cy="5105400"/>
          </a:xfrm>
        </p:spPr>
        <p:txBody>
          <a:bodyPr>
            <a:normAutofit fontScale="77500" lnSpcReduction="20000"/>
          </a:bodyPr>
          <a:lstStyle/>
          <a:p>
            <a:r>
              <a:rPr lang="en-US" dirty="0" smtClean="0"/>
              <a:t>A third flight-like engineering has been built and successfully tested to GEVS proto-flight level</a:t>
            </a:r>
          </a:p>
          <a:p>
            <a:pPr lvl="1"/>
            <a:r>
              <a:rPr lang="en-US" dirty="0" smtClean="0"/>
              <a:t>Required to validate TRL-6 design</a:t>
            </a:r>
          </a:p>
          <a:p>
            <a:r>
              <a:rPr lang="en-US" dirty="0" smtClean="0"/>
              <a:t>A second full flight configuration brassboard MOPA has been built, tested and shown to achieve all flight requirements with margin</a:t>
            </a:r>
          </a:p>
          <a:p>
            <a:pPr lvl="1"/>
            <a:r>
              <a:rPr lang="en-US" dirty="0" smtClean="0"/>
              <a:t>37% system level optical to optical efficiency</a:t>
            </a:r>
          </a:p>
          <a:p>
            <a:r>
              <a:rPr lang="en-US" dirty="0" smtClean="0"/>
              <a:t>The final flight design has been completed and procurement of flight parts is well underway</a:t>
            </a:r>
          </a:p>
          <a:p>
            <a:r>
              <a:rPr lang="en-US" dirty="0" smtClean="0"/>
              <a:t>Ongoing lifetime testing of multiple units supports 3 year mission lifetime projection</a:t>
            </a:r>
          </a:p>
          <a:p>
            <a:pPr lvl="1"/>
            <a:r>
              <a:rPr lang="en-US" dirty="0" smtClean="0"/>
              <a:t>Brassboard Oscillator #1</a:t>
            </a:r>
          </a:p>
          <a:p>
            <a:pPr lvl="1"/>
            <a:r>
              <a:rPr lang="en-US" dirty="0" smtClean="0"/>
              <a:t>Brassboard MOPA #2</a:t>
            </a:r>
          </a:p>
          <a:p>
            <a:pPr lvl="1"/>
            <a:r>
              <a:rPr lang="en-US" dirty="0" smtClean="0"/>
              <a:t>Engineering Design Unit #2</a:t>
            </a:r>
          </a:p>
          <a:p>
            <a:pPr lvl="1"/>
            <a:r>
              <a:rPr lang="en-US" dirty="0" smtClean="0"/>
              <a:t>16 diode pump modules</a:t>
            </a:r>
          </a:p>
          <a:p>
            <a:r>
              <a:rPr lang="en-US" dirty="0" smtClean="0"/>
              <a:t>Laser Critical Design Assessment on Friday, Oct. 19</a:t>
            </a:r>
          </a:p>
        </p:txBody>
      </p:sp>
    </p:spTree>
    <p:extLst>
      <p:ext uri="{BB962C8B-B14F-4D97-AF65-F5344CB8AC3E}">
        <p14:creationId xmlns="" xmlns:p14="http://schemas.microsoft.com/office/powerpoint/2010/main" val="3103674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G.jpg"/>
          <p:cNvPicPr>
            <a:picLocks noChangeAspect="1"/>
          </p:cNvPicPr>
          <p:nvPr/>
        </p:nvPicPr>
        <p:blipFill>
          <a:blip r:embed="rId2" cstate="print"/>
          <a:stretch>
            <a:fillRect/>
          </a:stretch>
        </p:blipFill>
        <p:spPr>
          <a:xfrm>
            <a:off x="4696241" y="1893332"/>
            <a:ext cx="3800389" cy="2462772"/>
          </a:xfrm>
          <a:prstGeom prst="rect">
            <a:avLst/>
          </a:prstGeom>
        </p:spPr>
      </p:pic>
      <p:sp>
        <p:nvSpPr>
          <p:cNvPr id="6" name="Title 1"/>
          <p:cNvSpPr txBox="1">
            <a:spLocks/>
          </p:cNvSpPr>
          <p:nvPr/>
        </p:nvSpPr>
        <p:spPr>
          <a:xfrm>
            <a:off x="1447800" y="304800"/>
            <a:ext cx="5791200" cy="694791"/>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8"/>
          <p:cNvSpPr>
            <a:spLocks noGrp="1"/>
          </p:cNvSpPr>
          <p:nvPr>
            <p:ph type="title"/>
          </p:nvPr>
        </p:nvSpPr>
        <p:spPr>
          <a:xfrm>
            <a:off x="1308683" y="304800"/>
            <a:ext cx="5930318" cy="609600"/>
          </a:xfrm>
        </p:spPr>
        <p:txBody>
          <a:bodyPr/>
          <a:lstStyle/>
          <a:p>
            <a:pPr lvl="0"/>
            <a:r>
              <a:rPr lang="en-US" b="0" dirty="0" smtClean="0"/>
              <a:t>Flight Laser System Packaging Overview</a:t>
            </a:r>
            <a:endParaRPr lang="en-US" dirty="0"/>
          </a:p>
        </p:txBody>
      </p:sp>
      <p:sp>
        <p:nvSpPr>
          <p:cNvPr id="10" name="TextBox 9"/>
          <p:cNvSpPr txBox="1"/>
          <p:nvPr/>
        </p:nvSpPr>
        <p:spPr>
          <a:xfrm>
            <a:off x="8354897" y="1524000"/>
            <a:ext cx="690491" cy="369332"/>
          </a:xfrm>
          <a:prstGeom prst="rect">
            <a:avLst/>
          </a:prstGeom>
          <a:solidFill>
            <a:schemeClr val="bg1"/>
          </a:solidFill>
          <a:ln>
            <a:noFill/>
          </a:ln>
        </p:spPr>
        <p:txBody>
          <a:bodyPr wrap="square" rtlCol="0">
            <a:spAutoFit/>
          </a:bodyPr>
          <a:lstStyle/>
          <a:p>
            <a:pPr algn="ctr"/>
            <a:r>
              <a:rPr lang="en-US" dirty="0" smtClean="0"/>
              <a:t>LEM </a:t>
            </a:r>
            <a:endParaRPr lang="en-US" dirty="0"/>
          </a:p>
        </p:txBody>
      </p:sp>
      <p:sp>
        <p:nvSpPr>
          <p:cNvPr id="13" name="TextBox 12"/>
          <p:cNvSpPr txBox="1"/>
          <p:nvPr/>
        </p:nvSpPr>
        <p:spPr>
          <a:xfrm>
            <a:off x="8496485" y="2833518"/>
            <a:ext cx="647515" cy="369332"/>
          </a:xfrm>
          <a:prstGeom prst="rect">
            <a:avLst/>
          </a:prstGeom>
          <a:solidFill>
            <a:schemeClr val="bg1"/>
          </a:solidFill>
          <a:ln>
            <a:noFill/>
          </a:ln>
        </p:spPr>
        <p:txBody>
          <a:bodyPr wrap="square" rtlCol="0">
            <a:spAutoFit/>
          </a:bodyPr>
          <a:lstStyle/>
          <a:p>
            <a:pPr algn="ctr"/>
            <a:r>
              <a:rPr lang="en-US" dirty="0" smtClean="0"/>
              <a:t>LOM</a:t>
            </a:r>
            <a:endParaRPr lang="en-US" dirty="0"/>
          </a:p>
        </p:txBody>
      </p:sp>
      <p:sp>
        <p:nvSpPr>
          <p:cNvPr id="15" name="TextBox 14"/>
          <p:cNvSpPr txBox="1"/>
          <p:nvPr/>
        </p:nvSpPr>
        <p:spPr>
          <a:xfrm>
            <a:off x="7848972" y="3897578"/>
            <a:ext cx="1295027" cy="646331"/>
          </a:xfrm>
          <a:prstGeom prst="rect">
            <a:avLst/>
          </a:prstGeom>
          <a:solidFill>
            <a:schemeClr val="bg1"/>
          </a:solidFill>
          <a:ln>
            <a:noFill/>
          </a:ln>
        </p:spPr>
        <p:txBody>
          <a:bodyPr wrap="square" rtlCol="0">
            <a:spAutoFit/>
          </a:bodyPr>
          <a:lstStyle/>
          <a:p>
            <a:pPr algn="ctr"/>
            <a:r>
              <a:rPr lang="en-US" dirty="0" smtClean="0"/>
              <a:t>Mounting Flexure (3x)</a:t>
            </a:r>
            <a:endParaRPr lang="en-US" dirty="0"/>
          </a:p>
        </p:txBody>
      </p:sp>
      <p:cxnSp>
        <p:nvCxnSpPr>
          <p:cNvPr id="16" name="Straight Arrow Connector 15"/>
          <p:cNvCxnSpPr>
            <a:stCxn id="10" idx="1"/>
          </p:cNvCxnSpPr>
          <p:nvPr/>
        </p:nvCxnSpPr>
        <p:spPr>
          <a:xfrm flipH="1">
            <a:off x="7343049" y="1708666"/>
            <a:ext cx="1011848" cy="5517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1"/>
          </p:cNvCxnSpPr>
          <p:nvPr/>
        </p:nvCxnSpPr>
        <p:spPr>
          <a:xfrm flipH="1">
            <a:off x="8041397" y="3018184"/>
            <a:ext cx="455088" cy="1846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1"/>
          </p:cNvCxnSpPr>
          <p:nvPr/>
        </p:nvCxnSpPr>
        <p:spPr>
          <a:xfrm flipH="1" flipV="1">
            <a:off x="7694878" y="4173842"/>
            <a:ext cx="154094" cy="469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83291" y="1167825"/>
            <a:ext cx="2826287" cy="584775"/>
          </a:xfrm>
          <a:prstGeom prst="rect">
            <a:avLst/>
          </a:prstGeom>
          <a:noFill/>
          <a:ln>
            <a:solidFill>
              <a:schemeClr val="tx1"/>
            </a:solidFill>
          </a:ln>
        </p:spPr>
        <p:txBody>
          <a:bodyPr wrap="none" rtlCol="0">
            <a:spAutoFit/>
          </a:bodyPr>
          <a:lstStyle/>
          <a:p>
            <a:r>
              <a:rPr lang="en-US" sz="1600" dirty="0" smtClean="0"/>
              <a:t>LOM – Laser Optical Module</a:t>
            </a:r>
          </a:p>
          <a:p>
            <a:r>
              <a:rPr lang="en-US" sz="1600" dirty="0" smtClean="0"/>
              <a:t>LEM – Laser Electronics Module</a:t>
            </a:r>
            <a:endParaRPr lang="en-US" sz="1600" dirty="0"/>
          </a:p>
        </p:txBody>
      </p:sp>
      <p:sp>
        <p:nvSpPr>
          <p:cNvPr id="27" name="Content Placeholder 2"/>
          <p:cNvSpPr>
            <a:spLocks noGrp="1"/>
          </p:cNvSpPr>
          <p:nvPr>
            <p:ph idx="1"/>
          </p:nvPr>
        </p:nvSpPr>
        <p:spPr>
          <a:xfrm>
            <a:off x="304801" y="1446811"/>
            <a:ext cx="4038600" cy="4344389"/>
          </a:xfrm>
        </p:spPr>
        <p:txBody>
          <a:bodyPr>
            <a:normAutofit lnSpcReduction="10000"/>
          </a:bodyPr>
          <a:lstStyle/>
          <a:p>
            <a:r>
              <a:rPr lang="en-US" sz="1800" dirty="0" smtClean="0"/>
              <a:t>Integrated LOM/LEM with single thermal interface</a:t>
            </a:r>
          </a:p>
          <a:p>
            <a:pPr lvl="1"/>
            <a:r>
              <a:rPr lang="en-US" sz="1500" dirty="0" smtClean="0"/>
              <a:t>Mass &lt;</a:t>
            </a:r>
            <a:r>
              <a:rPr lang="en-US" sz="1500" dirty="0" smtClean="0">
                <a:solidFill>
                  <a:srgbClr val="000000"/>
                </a:solidFill>
              </a:rPr>
              <a:t> 21.6 </a:t>
            </a:r>
            <a:r>
              <a:rPr lang="en-US" sz="1500" dirty="0" smtClean="0"/>
              <a:t>kg</a:t>
            </a:r>
          </a:p>
          <a:p>
            <a:pPr lvl="1"/>
            <a:r>
              <a:rPr lang="en-US" sz="1500" dirty="0" smtClean="0"/>
              <a:t>&lt;50 cm x 30 cm x 15 cm</a:t>
            </a:r>
          </a:p>
          <a:p>
            <a:pPr lvl="1"/>
            <a:r>
              <a:rPr lang="en-US" sz="1500" dirty="0" smtClean="0"/>
              <a:t>Robust to GEVS random vibe</a:t>
            </a:r>
          </a:p>
          <a:p>
            <a:r>
              <a:rPr lang="en-US" sz="1800" dirty="0" smtClean="0"/>
              <a:t>Wavy flexure mounts</a:t>
            </a:r>
            <a:endParaRPr lang="en-US" sz="1800" dirty="0"/>
          </a:p>
          <a:p>
            <a:pPr lvl="1"/>
            <a:r>
              <a:rPr lang="en-US" sz="1500" dirty="0" smtClean="0"/>
              <a:t>Filters high-frequency content of GEVS </a:t>
            </a:r>
            <a:r>
              <a:rPr lang="en-US" sz="1500" dirty="0"/>
              <a:t>14.1 g</a:t>
            </a:r>
            <a:r>
              <a:rPr lang="en-US" sz="1500" baseline="-25000" dirty="0"/>
              <a:t>rms</a:t>
            </a:r>
            <a:r>
              <a:rPr lang="en-US" sz="1500" dirty="0"/>
              <a:t> </a:t>
            </a:r>
            <a:r>
              <a:rPr lang="en-US" sz="1500" dirty="0" smtClean="0"/>
              <a:t>random vibe inputs</a:t>
            </a:r>
          </a:p>
          <a:p>
            <a:pPr lvl="1"/>
            <a:r>
              <a:rPr lang="en-US" sz="1500" dirty="0" smtClean="0"/>
              <a:t>Provides short-term &amp; long term pointing stability</a:t>
            </a:r>
            <a:endParaRPr lang="en-US" sz="1500" dirty="0"/>
          </a:p>
          <a:p>
            <a:r>
              <a:rPr lang="en-US" sz="1800" dirty="0" smtClean="0"/>
              <a:t>Dual compartment LOM with pressure insensitive center plane</a:t>
            </a:r>
            <a:endParaRPr lang="en-US" sz="1800" dirty="0"/>
          </a:p>
          <a:p>
            <a:pPr lvl="1"/>
            <a:r>
              <a:rPr lang="en-US" sz="1500" dirty="0" smtClean="0"/>
              <a:t>Allows air pressurization for long optical reliability</a:t>
            </a:r>
          </a:p>
          <a:p>
            <a:pPr lvl="1"/>
            <a:r>
              <a:rPr lang="en-US" sz="1500" dirty="0" smtClean="0"/>
              <a:t>Short term &amp; long term pointing stability</a:t>
            </a:r>
          </a:p>
        </p:txBody>
      </p:sp>
      <p:sp>
        <p:nvSpPr>
          <p:cNvPr id="31" name="TextBox 30"/>
          <p:cNvSpPr txBox="1"/>
          <p:nvPr/>
        </p:nvSpPr>
        <p:spPr>
          <a:xfrm>
            <a:off x="4439356" y="4446415"/>
            <a:ext cx="1196788" cy="923330"/>
          </a:xfrm>
          <a:prstGeom prst="rect">
            <a:avLst/>
          </a:prstGeom>
          <a:solidFill>
            <a:schemeClr val="bg1"/>
          </a:solidFill>
          <a:ln>
            <a:noFill/>
          </a:ln>
        </p:spPr>
        <p:txBody>
          <a:bodyPr wrap="square" rtlCol="0">
            <a:spAutoFit/>
          </a:bodyPr>
          <a:lstStyle/>
          <a:p>
            <a:pPr algn="ctr"/>
            <a:r>
              <a:rPr lang="en-US" dirty="0" smtClean="0"/>
              <a:t>External alignment optics</a:t>
            </a:r>
            <a:endParaRPr lang="en-US" dirty="0"/>
          </a:p>
        </p:txBody>
      </p:sp>
      <p:cxnSp>
        <p:nvCxnSpPr>
          <p:cNvPr id="37" name="Straight Arrow Connector 36"/>
          <p:cNvCxnSpPr/>
          <p:nvPr/>
        </p:nvCxnSpPr>
        <p:spPr>
          <a:xfrm flipV="1">
            <a:off x="5094195" y="3810000"/>
            <a:ext cx="239805" cy="54610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943600" y="4633103"/>
            <a:ext cx="1196788" cy="646331"/>
          </a:xfrm>
          <a:prstGeom prst="rect">
            <a:avLst/>
          </a:prstGeom>
          <a:solidFill>
            <a:schemeClr val="bg1"/>
          </a:solidFill>
          <a:ln>
            <a:noFill/>
          </a:ln>
        </p:spPr>
        <p:txBody>
          <a:bodyPr wrap="square" rtlCol="0">
            <a:spAutoFit/>
          </a:bodyPr>
          <a:lstStyle/>
          <a:p>
            <a:pPr algn="ctr"/>
            <a:r>
              <a:rPr lang="en-US" dirty="0" smtClean="0"/>
              <a:t>Purge port (2x)</a:t>
            </a:r>
            <a:endParaRPr lang="en-US" dirty="0"/>
          </a:p>
        </p:txBody>
      </p:sp>
      <p:cxnSp>
        <p:nvCxnSpPr>
          <p:cNvPr id="45" name="Straight Arrow Connector 44"/>
          <p:cNvCxnSpPr>
            <a:stCxn id="39" idx="0"/>
          </p:cNvCxnSpPr>
          <p:nvPr/>
        </p:nvCxnSpPr>
        <p:spPr>
          <a:xfrm flipH="1" flipV="1">
            <a:off x="5943600" y="3897578"/>
            <a:ext cx="598394" cy="7355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914400" y="5943600"/>
            <a:ext cx="7440497" cy="400110"/>
          </a:xfrm>
          <a:prstGeom prst="rect">
            <a:avLst/>
          </a:prstGeom>
          <a:solidFill>
            <a:srgbClr val="C6D9F1"/>
          </a:solidFill>
          <a:ln>
            <a:solidFill>
              <a:srgbClr val="000000"/>
            </a:solidFill>
          </a:ln>
        </p:spPr>
        <p:txBody>
          <a:bodyPr wrap="square" rtlCol="0">
            <a:spAutoFit/>
          </a:bodyPr>
          <a:lstStyle/>
          <a:p>
            <a:pPr algn="ctr"/>
            <a:r>
              <a:rPr lang="en-US" sz="2000" dirty="0" smtClean="0"/>
              <a:t>Packaging approach meets key mechanical driving requirements</a:t>
            </a:r>
            <a:endParaRPr lang="en-US" sz="2000" dirty="0"/>
          </a:p>
        </p:txBody>
      </p:sp>
    </p:spTree>
    <p:extLst>
      <p:ext uri="{BB962C8B-B14F-4D97-AF65-F5344CB8AC3E}">
        <p14:creationId xmlns="" xmlns:p14="http://schemas.microsoft.com/office/powerpoint/2010/main" val="476338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expl_micd.jpg"/>
          <p:cNvPicPr>
            <a:picLocks noChangeAspect="1"/>
          </p:cNvPicPr>
          <p:nvPr/>
        </p:nvPicPr>
        <p:blipFill>
          <a:blip r:embed="rId2" cstate="print"/>
          <a:stretch>
            <a:fillRect/>
          </a:stretch>
        </p:blipFill>
        <p:spPr>
          <a:xfrm>
            <a:off x="4726172" y="1611772"/>
            <a:ext cx="4189228" cy="4255628"/>
          </a:xfrm>
          <a:prstGeom prst="rect">
            <a:avLst/>
          </a:prstGeom>
        </p:spPr>
      </p:pic>
      <p:sp>
        <p:nvSpPr>
          <p:cNvPr id="5" name="TextBox 4"/>
          <p:cNvSpPr txBox="1"/>
          <p:nvPr/>
        </p:nvSpPr>
        <p:spPr>
          <a:xfrm>
            <a:off x="3216215" y="1756239"/>
            <a:ext cx="1066800" cy="369332"/>
          </a:xfrm>
          <a:prstGeom prst="rect">
            <a:avLst/>
          </a:prstGeom>
          <a:solidFill>
            <a:schemeClr val="bg1"/>
          </a:solidFill>
          <a:ln>
            <a:noFill/>
          </a:ln>
        </p:spPr>
        <p:txBody>
          <a:bodyPr wrap="square" rtlCol="0">
            <a:spAutoFit/>
          </a:bodyPr>
          <a:lstStyle/>
          <a:p>
            <a:pPr algn="ctr"/>
            <a:r>
              <a:rPr lang="en-US" dirty="0" smtClean="0"/>
              <a:t>LEM Lid</a:t>
            </a:r>
            <a:endParaRPr lang="en-US" dirty="0"/>
          </a:p>
        </p:txBody>
      </p:sp>
      <p:sp>
        <p:nvSpPr>
          <p:cNvPr id="6" name="TextBox 5"/>
          <p:cNvSpPr txBox="1"/>
          <p:nvPr/>
        </p:nvSpPr>
        <p:spPr>
          <a:xfrm>
            <a:off x="3449695" y="2443511"/>
            <a:ext cx="1066800" cy="369332"/>
          </a:xfrm>
          <a:prstGeom prst="rect">
            <a:avLst/>
          </a:prstGeom>
          <a:solidFill>
            <a:schemeClr val="bg1"/>
          </a:solidFill>
          <a:ln>
            <a:noFill/>
          </a:ln>
        </p:spPr>
        <p:txBody>
          <a:bodyPr wrap="square" rtlCol="0">
            <a:spAutoFit/>
          </a:bodyPr>
          <a:lstStyle/>
          <a:p>
            <a:pPr algn="ctr"/>
            <a:r>
              <a:rPr lang="en-US" dirty="0" smtClean="0"/>
              <a:t>LEM Wall</a:t>
            </a:r>
            <a:endParaRPr lang="en-US" dirty="0"/>
          </a:p>
        </p:txBody>
      </p:sp>
      <p:sp>
        <p:nvSpPr>
          <p:cNvPr id="7" name="TextBox 6"/>
          <p:cNvSpPr txBox="1"/>
          <p:nvPr/>
        </p:nvSpPr>
        <p:spPr>
          <a:xfrm>
            <a:off x="3407164" y="2982773"/>
            <a:ext cx="1066800" cy="369332"/>
          </a:xfrm>
          <a:prstGeom prst="rect">
            <a:avLst/>
          </a:prstGeom>
          <a:solidFill>
            <a:schemeClr val="bg1"/>
          </a:solidFill>
          <a:ln>
            <a:noFill/>
          </a:ln>
        </p:spPr>
        <p:txBody>
          <a:bodyPr wrap="square" rtlCol="0">
            <a:spAutoFit/>
          </a:bodyPr>
          <a:lstStyle/>
          <a:p>
            <a:pPr algn="ctr"/>
            <a:r>
              <a:rPr lang="en-US" dirty="0" smtClean="0"/>
              <a:t>LOM Lid</a:t>
            </a:r>
            <a:endParaRPr lang="en-US" dirty="0"/>
          </a:p>
        </p:txBody>
      </p:sp>
      <p:sp>
        <p:nvSpPr>
          <p:cNvPr id="8" name="TextBox 7"/>
          <p:cNvSpPr txBox="1"/>
          <p:nvPr/>
        </p:nvSpPr>
        <p:spPr>
          <a:xfrm>
            <a:off x="3480317" y="3695270"/>
            <a:ext cx="1066800" cy="369332"/>
          </a:xfrm>
          <a:prstGeom prst="rect">
            <a:avLst/>
          </a:prstGeom>
          <a:solidFill>
            <a:schemeClr val="bg1"/>
          </a:solidFill>
          <a:ln>
            <a:noFill/>
          </a:ln>
        </p:spPr>
        <p:txBody>
          <a:bodyPr wrap="square" rtlCol="0">
            <a:spAutoFit/>
          </a:bodyPr>
          <a:lstStyle/>
          <a:p>
            <a:pPr algn="ctr"/>
            <a:r>
              <a:rPr lang="en-US" dirty="0" smtClean="0"/>
              <a:t>LOM</a:t>
            </a:r>
            <a:endParaRPr lang="en-US" dirty="0"/>
          </a:p>
        </p:txBody>
      </p:sp>
      <p:sp>
        <p:nvSpPr>
          <p:cNvPr id="9" name="TextBox 8"/>
          <p:cNvSpPr txBox="1"/>
          <p:nvPr/>
        </p:nvSpPr>
        <p:spPr>
          <a:xfrm>
            <a:off x="3276224" y="5067334"/>
            <a:ext cx="1066800" cy="369332"/>
          </a:xfrm>
          <a:prstGeom prst="rect">
            <a:avLst/>
          </a:prstGeom>
          <a:solidFill>
            <a:schemeClr val="bg1"/>
          </a:solidFill>
          <a:ln>
            <a:noFill/>
          </a:ln>
        </p:spPr>
        <p:txBody>
          <a:bodyPr wrap="square" rtlCol="0">
            <a:spAutoFit/>
          </a:bodyPr>
          <a:lstStyle/>
          <a:p>
            <a:pPr algn="ctr"/>
            <a:r>
              <a:rPr lang="en-US" dirty="0" smtClean="0"/>
              <a:t>LOM Lid</a:t>
            </a:r>
            <a:endParaRPr lang="en-US" dirty="0"/>
          </a:p>
        </p:txBody>
      </p:sp>
      <p:sp>
        <p:nvSpPr>
          <p:cNvPr id="10" name="TextBox 9"/>
          <p:cNvSpPr txBox="1"/>
          <p:nvPr/>
        </p:nvSpPr>
        <p:spPr>
          <a:xfrm>
            <a:off x="3211230" y="4225754"/>
            <a:ext cx="1196788" cy="646331"/>
          </a:xfrm>
          <a:prstGeom prst="rect">
            <a:avLst/>
          </a:prstGeom>
          <a:solidFill>
            <a:schemeClr val="bg1"/>
          </a:solidFill>
          <a:ln>
            <a:noFill/>
          </a:ln>
        </p:spPr>
        <p:txBody>
          <a:bodyPr wrap="square" rtlCol="0">
            <a:spAutoFit/>
          </a:bodyPr>
          <a:lstStyle/>
          <a:p>
            <a:pPr algn="ctr"/>
            <a:r>
              <a:rPr lang="en-US" dirty="0" smtClean="0"/>
              <a:t>Mounting Flexure 3x</a:t>
            </a:r>
            <a:endParaRPr lang="en-US" dirty="0"/>
          </a:p>
        </p:txBody>
      </p:sp>
      <p:cxnSp>
        <p:nvCxnSpPr>
          <p:cNvPr id="18" name="Straight Arrow Connector 17"/>
          <p:cNvCxnSpPr>
            <a:stCxn id="5" idx="3"/>
          </p:cNvCxnSpPr>
          <p:nvPr/>
        </p:nvCxnSpPr>
        <p:spPr>
          <a:xfrm flipV="1">
            <a:off x="4283015" y="1862940"/>
            <a:ext cx="634543" cy="779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p:cNvCxnSpPr>
          <p:nvPr/>
        </p:nvCxnSpPr>
        <p:spPr>
          <a:xfrm flipV="1">
            <a:off x="4516495" y="2447732"/>
            <a:ext cx="1241035" cy="1804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p:cNvCxnSpPr>
          <p:nvPr/>
        </p:nvCxnSpPr>
        <p:spPr>
          <a:xfrm>
            <a:off x="4473964" y="3167439"/>
            <a:ext cx="422329" cy="883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p:cNvCxnSpPr>
          <p:nvPr/>
        </p:nvCxnSpPr>
        <p:spPr>
          <a:xfrm>
            <a:off x="4547117" y="3879936"/>
            <a:ext cx="40588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364009" y="5252000"/>
            <a:ext cx="532284" cy="82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3"/>
          </p:cNvCxnSpPr>
          <p:nvPr/>
        </p:nvCxnSpPr>
        <p:spPr>
          <a:xfrm>
            <a:off x="4408018" y="4548920"/>
            <a:ext cx="594509" cy="40408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666669" y="1026997"/>
            <a:ext cx="2826287" cy="584775"/>
          </a:xfrm>
          <a:prstGeom prst="rect">
            <a:avLst/>
          </a:prstGeom>
          <a:noFill/>
          <a:ln>
            <a:solidFill>
              <a:schemeClr val="tx1"/>
            </a:solidFill>
          </a:ln>
        </p:spPr>
        <p:txBody>
          <a:bodyPr wrap="none" rtlCol="0">
            <a:spAutoFit/>
          </a:bodyPr>
          <a:lstStyle/>
          <a:p>
            <a:r>
              <a:rPr lang="en-US" sz="1600" dirty="0" smtClean="0"/>
              <a:t>LOM – Laser Optical Module</a:t>
            </a:r>
          </a:p>
          <a:p>
            <a:r>
              <a:rPr lang="en-US" sz="1600" dirty="0" smtClean="0"/>
              <a:t>LEM – Laser Electronics Module</a:t>
            </a:r>
            <a:endParaRPr lang="en-US" sz="1600" dirty="0"/>
          </a:p>
        </p:txBody>
      </p:sp>
      <p:sp>
        <p:nvSpPr>
          <p:cNvPr id="17" name="Title 16"/>
          <p:cNvSpPr>
            <a:spLocks noGrp="1"/>
          </p:cNvSpPr>
          <p:nvPr>
            <p:ph type="title"/>
          </p:nvPr>
        </p:nvSpPr>
        <p:spPr>
          <a:xfrm>
            <a:off x="1082749" y="228600"/>
            <a:ext cx="5851451" cy="533400"/>
          </a:xfrm>
        </p:spPr>
        <p:txBody>
          <a:bodyPr/>
          <a:lstStyle/>
          <a:p>
            <a:r>
              <a:rPr lang="en-US" b="0" dirty="0"/>
              <a:t>Mechanical Design Details</a:t>
            </a:r>
          </a:p>
        </p:txBody>
      </p:sp>
      <p:sp>
        <p:nvSpPr>
          <p:cNvPr id="29" name="Content Placeholder 2"/>
          <p:cNvSpPr>
            <a:spLocks noGrp="1"/>
          </p:cNvSpPr>
          <p:nvPr>
            <p:ph idx="1"/>
          </p:nvPr>
        </p:nvSpPr>
        <p:spPr>
          <a:xfrm>
            <a:off x="304801" y="1446811"/>
            <a:ext cx="2971423" cy="2778943"/>
          </a:xfrm>
        </p:spPr>
        <p:txBody>
          <a:bodyPr>
            <a:normAutofit lnSpcReduction="10000"/>
          </a:bodyPr>
          <a:lstStyle/>
          <a:p>
            <a:r>
              <a:rPr lang="en-US" sz="1800" dirty="0" smtClean="0"/>
              <a:t>Rib-stiffened &amp; light weighted LOM lids</a:t>
            </a:r>
          </a:p>
          <a:p>
            <a:pPr lvl="1"/>
            <a:r>
              <a:rPr lang="en-US" sz="1500" dirty="0" smtClean="0"/>
              <a:t>Reduced pressure distortion of LOM center plane</a:t>
            </a:r>
            <a:endParaRPr lang="en-US" sz="1500" dirty="0"/>
          </a:p>
          <a:p>
            <a:r>
              <a:rPr lang="en-US" sz="1800" dirty="0" smtClean="0"/>
              <a:t>Lightweight LEM structure with LOM lid mounted PCBs </a:t>
            </a:r>
          </a:p>
          <a:p>
            <a:pPr lvl="1"/>
            <a:r>
              <a:rPr lang="en-US" sz="1500" dirty="0" smtClean="0"/>
              <a:t>Mass &lt; 21.6 kg</a:t>
            </a:r>
          </a:p>
          <a:p>
            <a:pPr lvl="1"/>
            <a:r>
              <a:rPr lang="en-US" sz="1500" dirty="0" smtClean="0"/>
              <a:t>Robust to GEVS random vibe</a:t>
            </a:r>
          </a:p>
        </p:txBody>
      </p:sp>
      <p:sp>
        <p:nvSpPr>
          <p:cNvPr id="30" name="TextBox 29"/>
          <p:cNvSpPr txBox="1"/>
          <p:nvPr/>
        </p:nvSpPr>
        <p:spPr>
          <a:xfrm>
            <a:off x="946420" y="5943600"/>
            <a:ext cx="7440497" cy="400110"/>
          </a:xfrm>
          <a:prstGeom prst="rect">
            <a:avLst/>
          </a:prstGeom>
          <a:solidFill>
            <a:srgbClr val="C6D9F1"/>
          </a:solidFill>
          <a:ln>
            <a:solidFill>
              <a:srgbClr val="000000"/>
            </a:solidFill>
          </a:ln>
        </p:spPr>
        <p:txBody>
          <a:bodyPr wrap="square" rtlCol="0">
            <a:spAutoFit/>
          </a:bodyPr>
          <a:lstStyle/>
          <a:p>
            <a:pPr algn="ctr"/>
            <a:r>
              <a:rPr lang="en-US" sz="2000" dirty="0" smtClean="0"/>
              <a:t>Packaging details enhance mechanical robustness and reduce weight </a:t>
            </a:r>
            <a:endParaRPr lang="en-US" sz="2000" dirty="0"/>
          </a:p>
        </p:txBody>
      </p:sp>
    </p:spTree>
    <p:extLst>
      <p:ext uri="{BB962C8B-B14F-4D97-AF65-F5344CB8AC3E}">
        <p14:creationId xmlns="" xmlns:p14="http://schemas.microsoft.com/office/powerpoint/2010/main" val="35963128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851703" y="1172585"/>
            <a:ext cx="1979407" cy="28334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chemeClr val="tx1"/>
                </a:solidFill>
                <a:effectLst/>
                <a:uLnTx/>
                <a:uFillTx/>
                <a:latin typeface="+mj-lt"/>
                <a:ea typeface="+mj-ea"/>
                <a:cs typeface="+mj-cs"/>
              </a:rPr>
              <a:t>Diode pump modules</a:t>
            </a:r>
            <a:endParaRPr kumimoji="0" lang="en-US" sz="1400" b="1" i="0" u="none" strike="noStrike" kern="1200" cap="none" spc="0" normalizeH="0" baseline="0" noProof="0" dirty="0">
              <a:ln>
                <a:noFill/>
              </a:ln>
              <a:solidFill>
                <a:schemeClr val="tx1"/>
              </a:solidFill>
              <a:effectLst/>
              <a:uLnTx/>
              <a:uFillTx/>
              <a:latin typeface="+mj-lt"/>
              <a:ea typeface="+mj-ea"/>
              <a:cs typeface="+mj-cs"/>
            </a:endParaRPr>
          </a:p>
        </p:txBody>
      </p:sp>
      <p:sp>
        <p:nvSpPr>
          <p:cNvPr id="42" name="Title 41"/>
          <p:cNvSpPr>
            <a:spLocks noGrp="1"/>
          </p:cNvSpPr>
          <p:nvPr>
            <p:ph type="title"/>
          </p:nvPr>
        </p:nvSpPr>
        <p:spPr>
          <a:xfrm>
            <a:off x="982437" y="239871"/>
            <a:ext cx="6851591" cy="533400"/>
          </a:xfrm>
        </p:spPr>
        <p:txBody>
          <a:bodyPr/>
          <a:lstStyle/>
          <a:p>
            <a:pPr lvl="0"/>
            <a:r>
              <a:rPr lang="en-US" b="0" dirty="0" smtClean="0"/>
              <a:t>Flight Optical Configuration</a:t>
            </a:r>
            <a:endParaRPr lang="en-US" dirty="0"/>
          </a:p>
        </p:txBody>
      </p:sp>
      <p:grpSp>
        <p:nvGrpSpPr>
          <p:cNvPr id="2" name="Group 59"/>
          <p:cNvGrpSpPr>
            <a:grpSpLocks noChangeAspect="1"/>
          </p:cNvGrpSpPr>
          <p:nvPr/>
        </p:nvGrpSpPr>
        <p:grpSpPr>
          <a:xfrm>
            <a:off x="3048000" y="1594053"/>
            <a:ext cx="6000572" cy="3690045"/>
            <a:chOff x="1330441" y="1899289"/>
            <a:chExt cx="7000267" cy="4304806"/>
          </a:xfrm>
        </p:grpSpPr>
        <p:pic>
          <p:nvPicPr>
            <p:cNvPr id="9" name="Picture 8" descr="top.jpg"/>
            <p:cNvPicPr>
              <a:picLocks noChangeAspect="1"/>
            </p:cNvPicPr>
            <p:nvPr/>
          </p:nvPicPr>
          <p:blipFill>
            <a:blip r:embed="rId2" cstate="print"/>
            <a:stretch>
              <a:fillRect/>
            </a:stretch>
          </p:blipFill>
          <p:spPr>
            <a:xfrm>
              <a:off x="1330441" y="1899289"/>
              <a:ext cx="6530618" cy="4304806"/>
            </a:xfrm>
            <a:prstGeom prst="rect">
              <a:avLst/>
            </a:prstGeom>
          </p:spPr>
        </p:pic>
        <p:sp>
          <p:nvSpPr>
            <p:cNvPr id="54" name="Isosceles Triangle 53"/>
            <p:cNvSpPr/>
            <p:nvPr/>
          </p:nvSpPr>
          <p:spPr>
            <a:xfrm rot="16200000">
              <a:off x="4411354" y="2080051"/>
              <a:ext cx="166924" cy="3077778"/>
            </a:xfrm>
            <a:prstGeom prst="triangl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178993" y="4534482"/>
              <a:ext cx="1225681" cy="394957"/>
            </a:xfrm>
            <a:prstGeom prst="rect">
              <a:avLst/>
            </a:prstGeom>
            <a:noFill/>
          </p:spPr>
          <p:txBody>
            <a:bodyPr wrap="square" rtlCol="0">
              <a:spAutoFit/>
            </a:bodyPr>
            <a:lstStyle/>
            <a:p>
              <a:pPr algn="ctr" eaLnBrk="1" fontAlgn="auto" hangingPunct="1">
                <a:spcBef>
                  <a:spcPts val="0"/>
                </a:spcBef>
                <a:spcAft>
                  <a:spcPts val="0"/>
                </a:spcAft>
              </a:pPr>
              <a:r>
                <a:rPr lang="en-US" sz="1600" b="1" dirty="0" smtClean="0">
                  <a:solidFill>
                    <a:schemeClr val="bg1"/>
                  </a:solidFill>
                  <a:latin typeface="Calibri"/>
                  <a:ea typeface="+mn-ea"/>
                </a:rPr>
                <a:t>Oscillator</a:t>
              </a:r>
              <a:endParaRPr lang="en-US" sz="1600" b="1" dirty="0">
                <a:solidFill>
                  <a:schemeClr val="bg1"/>
                </a:solidFill>
                <a:latin typeface="Calibri"/>
                <a:ea typeface="+mn-ea"/>
              </a:endParaRPr>
            </a:p>
          </p:txBody>
        </p:sp>
        <p:sp>
          <p:nvSpPr>
            <p:cNvPr id="11" name="TextBox 10"/>
            <p:cNvSpPr txBox="1"/>
            <p:nvPr/>
          </p:nvSpPr>
          <p:spPr>
            <a:xfrm>
              <a:off x="3007690" y="4136583"/>
              <a:ext cx="1066800" cy="394957"/>
            </a:xfrm>
            <a:prstGeom prst="rect">
              <a:avLst/>
            </a:prstGeom>
            <a:noFill/>
          </p:spPr>
          <p:txBody>
            <a:bodyPr wrap="square" rtlCol="0">
              <a:spAutoFit/>
            </a:bodyPr>
            <a:lstStyle/>
            <a:p>
              <a:pPr algn="ctr" eaLnBrk="1" fontAlgn="auto" hangingPunct="1">
                <a:spcBef>
                  <a:spcPts val="0"/>
                </a:spcBef>
                <a:spcAft>
                  <a:spcPts val="0"/>
                </a:spcAft>
              </a:pPr>
              <a:r>
                <a:rPr lang="en-US" sz="1600" b="1" dirty="0" smtClean="0">
                  <a:solidFill>
                    <a:schemeClr val="bg1"/>
                  </a:solidFill>
                  <a:latin typeface="Calibri"/>
                  <a:ea typeface="+mn-ea"/>
                </a:rPr>
                <a:t>Preamp</a:t>
              </a:r>
              <a:endParaRPr lang="en-US" sz="1600" b="1" dirty="0">
                <a:solidFill>
                  <a:schemeClr val="bg1"/>
                </a:solidFill>
                <a:latin typeface="Calibri"/>
                <a:ea typeface="+mn-ea"/>
              </a:endParaRPr>
            </a:p>
          </p:txBody>
        </p:sp>
        <p:sp>
          <p:nvSpPr>
            <p:cNvPr id="12" name="TextBox 11"/>
            <p:cNvSpPr txBox="1"/>
            <p:nvPr/>
          </p:nvSpPr>
          <p:spPr>
            <a:xfrm>
              <a:off x="4905293" y="2243784"/>
              <a:ext cx="1378893" cy="394957"/>
            </a:xfrm>
            <a:prstGeom prst="rect">
              <a:avLst/>
            </a:prstGeom>
            <a:noFill/>
          </p:spPr>
          <p:txBody>
            <a:bodyPr wrap="square" rtlCol="0">
              <a:spAutoFit/>
            </a:bodyPr>
            <a:lstStyle/>
            <a:p>
              <a:pPr algn="ctr" eaLnBrk="1" fontAlgn="auto" hangingPunct="1">
                <a:spcBef>
                  <a:spcPts val="0"/>
                </a:spcBef>
                <a:spcAft>
                  <a:spcPts val="0"/>
                </a:spcAft>
              </a:pPr>
              <a:r>
                <a:rPr lang="en-US" sz="1600" b="1" dirty="0" smtClean="0">
                  <a:solidFill>
                    <a:schemeClr val="bg1"/>
                  </a:solidFill>
                  <a:latin typeface="Calibri"/>
                  <a:ea typeface="+mn-ea"/>
                </a:rPr>
                <a:t>Power amp</a:t>
              </a:r>
              <a:endParaRPr lang="en-US" sz="1600" b="1" dirty="0">
                <a:solidFill>
                  <a:schemeClr val="bg1"/>
                </a:solidFill>
                <a:latin typeface="Calibri"/>
                <a:ea typeface="+mn-ea"/>
              </a:endParaRPr>
            </a:p>
          </p:txBody>
        </p:sp>
        <p:sp>
          <p:nvSpPr>
            <p:cNvPr id="13" name="TextBox 12"/>
            <p:cNvSpPr txBox="1"/>
            <p:nvPr/>
          </p:nvSpPr>
          <p:spPr>
            <a:xfrm>
              <a:off x="3140322" y="2758556"/>
              <a:ext cx="689447" cy="394957"/>
            </a:xfrm>
            <a:prstGeom prst="rect">
              <a:avLst/>
            </a:prstGeom>
            <a:noFill/>
          </p:spPr>
          <p:txBody>
            <a:bodyPr wrap="square" rtlCol="0">
              <a:spAutoFit/>
            </a:bodyPr>
            <a:lstStyle/>
            <a:p>
              <a:pPr algn="ctr" eaLnBrk="1" fontAlgn="auto" hangingPunct="1">
                <a:spcBef>
                  <a:spcPts val="0"/>
                </a:spcBef>
                <a:spcAft>
                  <a:spcPts val="0"/>
                </a:spcAft>
              </a:pPr>
              <a:r>
                <a:rPr lang="en-US" sz="1600" b="1" dirty="0" smtClean="0">
                  <a:solidFill>
                    <a:schemeClr val="bg1"/>
                  </a:solidFill>
                  <a:latin typeface="Calibri"/>
                  <a:ea typeface="+mn-ea"/>
                </a:rPr>
                <a:t>SHG</a:t>
              </a:r>
              <a:endParaRPr lang="en-US" sz="1600" b="1" dirty="0">
                <a:solidFill>
                  <a:schemeClr val="bg1"/>
                </a:solidFill>
                <a:latin typeface="Calibri"/>
                <a:ea typeface="+mn-ea"/>
              </a:endParaRPr>
            </a:p>
          </p:txBody>
        </p:sp>
        <p:cxnSp>
          <p:nvCxnSpPr>
            <p:cNvPr id="14" name="Straight Arrow Connector 13"/>
            <p:cNvCxnSpPr/>
            <p:nvPr/>
          </p:nvCxnSpPr>
          <p:spPr>
            <a:xfrm>
              <a:off x="3007690" y="2595005"/>
              <a:ext cx="76605" cy="64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007690" y="3828916"/>
              <a:ext cx="954710" cy="3926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238277" y="2589694"/>
              <a:ext cx="2162523" cy="3926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234262" y="4534482"/>
              <a:ext cx="1115619" cy="6960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Rectangle 16"/>
            <p:cNvSpPr/>
            <p:nvPr/>
          </p:nvSpPr>
          <p:spPr>
            <a:xfrm>
              <a:off x="3127714" y="3077670"/>
              <a:ext cx="667871" cy="3926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871387" y="3393069"/>
              <a:ext cx="3409772" cy="4738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flipH="1">
              <a:off x="3792071" y="4583668"/>
              <a:ext cx="6674" cy="4332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5585" y="5016955"/>
              <a:ext cx="2340295" cy="16133"/>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691783" y="3439854"/>
              <a:ext cx="2016807" cy="394957"/>
            </a:xfrm>
            <a:prstGeom prst="rect">
              <a:avLst/>
            </a:prstGeom>
            <a:noFill/>
          </p:spPr>
          <p:txBody>
            <a:bodyPr wrap="square" rtlCol="0">
              <a:spAutoFit/>
            </a:bodyPr>
            <a:lstStyle/>
            <a:p>
              <a:pPr algn="ctr" eaLnBrk="1" fontAlgn="auto" hangingPunct="1">
                <a:spcBef>
                  <a:spcPts val="0"/>
                </a:spcBef>
                <a:spcAft>
                  <a:spcPts val="0"/>
                </a:spcAft>
              </a:pPr>
              <a:r>
                <a:rPr lang="en-US" sz="1600" b="1" dirty="0" smtClean="0">
                  <a:solidFill>
                    <a:schemeClr val="bg1"/>
                  </a:solidFill>
                  <a:latin typeface="Calibri"/>
                  <a:ea typeface="+mn-ea"/>
                </a:rPr>
                <a:t>Output telescope</a:t>
              </a:r>
              <a:endParaRPr lang="en-US" sz="1600" b="1" dirty="0">
                <a:solidFill>
                  <a:schemeClr val="bg1"/>
                </a:solidFill>
                <a:latin typeface="Calibri"/>
                <a:ea typeface="+mn-ea"/>
              </a:endParaRPr>
            </a:p>
          </p:txBody>
        </p:sp>
        <p:cxnSp>
          <p:nvCxnSpPr>
            <p:cNvPr id="27" name="Straight Connector 26"/>
            <p:cNvCxnSpPr/>
            <p:nvPr/>
          </p:nvCxnSpPr>
          <p:spPr>
            <a:xfrm flipV="1">
              <a:off x="6136703" y="4421024"/>
              <a:ext cx="0" cy="640080"/>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485045" y="4388497"/>
              <a:ext cx="2649734" cy="16133"/>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485045" y="4038344"/>
              <a:ext cx="0" cy="369332"/>
            </a:xfrm>
            <a:prstGeom prst="line">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484228" y="4028364"/>
              <a:ext cx="372642" cy="122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56870" y="4025250"/>
              <a:ext cx="1851720" cy="8685"/>
            </a:xfrm>
            <a:prstGeom prst="line">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a:off x="5062560" y="3397994"/>
              <a:ext cx="1280160" cy="8685"/>
            </a:xfrm>
            <a:prstGeom prst="line">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932240" y="2782885"/>
              <a:ext cx="762000" cy="8685"/>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4749360" y="2791571"/>
              <a:ext cx="182880" cy="4342"/>
            </a:xfrm>
            <a:prstGeom prst="line">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V="1">
              <a:off x="4553502" y="3025269"/>
              <a:ext cx="438912" cy="4342"/>
            </a:xfrm>
            <a:prstGeom prst="line">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691783" y="3237628"/>
              <a:ext cx="1094585" cy="9268"/>
            </a:xfrm>
            <a:prstGeom prst="line">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2501802" y="3228941"/>
              <a:ext cx="1188720" cy="8685"/>
            </a:xfrm>
            <a:prstGeom prst="line">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2654202" y="3254535"/>
              <a:ext cx="1097280" cy="8685"/>
            </a:xfrm>
            <a:prstGeom prst="line">
              <a:avLst/>
            </a:prstGeom>
            <a:ln w="31750">
              <a:solidFill>
                <a:srgbClr val="008000"/>
              </a:solidFill>
              <a:tailEnd type="stealt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V="1">
              <a:off x="2491614" y="3441615"/>
              <a:ext cx="365760" cy="8685"/>
            </a:xfrm>
            <a:prstGeom prst="line">
              <a:avLst/>
            </a:prstGeom>
            <a:ln w="31750">
              <a:solidFill>
                <a:srgbClr val="008000"/>
              </a:solidFill>
              <a:tailEnd type="stealt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686470" y="3613829"/>
              <a:ext cx="274320" cy="8685"/>
            </a:xfrm>
            <a:prstGeom prst="line">
              <a:avLst/>
            </a:prstGeom>
            <a:ln w="317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033705" y="3616537"/>
              <a:ext cx="2089104" cy="13463"/>
            </a:xfrm>
            <a:prstGeom prst="line">
              <a:avLst/>
            </a:prstGeom>
            <a:ln w="184150">
              <a:solidFill>
                <a:srgbClr val="008000"/>
              </a:solidFill>
              <a:tailEnd type="none" w="sm" len="sm"/>
            </a:ln>
          </p:spPr>
          <p:style>
            <a:lnRef idx="1">
              <a:schemeClr val="accent1"/>
            </a:lnRef>
            <a:fillRef idx="0">
              <a:schemeClr val="accent1"/>
            </a:fillRef>
            <a:effectRef idx="0">
              <a:schemeClr val="accent1"/>
            </a:effectRef>
            <a:fontRef idx="minor">
              <a:schemeClr val="tx1"/>
            </a:fontRef>
          </p:style>
        </p:cxnSp>
        <p:sp>
          <p:nvSpPr>
            <p:cNvPr id="59" name="Isosceles Triangle 58"/>
            <p:cNvSpPr/>
            <p:nvPr/>
          </p:nvSpPr>
          <p:spPr>
            <a:xfrm rot="5400000">
              <a:off x="8079893" y="3518329"/>
              <a:ext cx="286066" cy="215564"/>
            </a:xfrm>
            <a:prstGeom prst="triangl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Content Placeholder 2"/>
          <p:cNvSpPr>
            <a:spLocks noGrp="1"/>
          </p:cNvSpPr>
          <p:nvPr>
            <p:ph idx="1"/>
          </p:nvPr>
        </p:nvSpPr>
        <p:spPr>
          <a:xfrm>
            <a:off x="161365" y="1222373"/>
            <a:ext cx="3003431" cy="4543725"/>
          </a:xfrm>
        </p:spPr>
        <p:txBody>
          <a:bodyPr>
            <a:normAutofit fontScale="92500" lnSpcReduction="10000"/>
          </a:bodyPr>
          <a:lstStyle/>
          <a:p>
            <a:r>
              <a:rPr lang="en-US" sz="1900" dirty="0" smtClean="0"/>
              <a:t>Fiber-coupled diode pump modules</a:t>
            </a:r>
          </a:p>
          <a:p>
            <a:r>
              <a:rPr lang="en-US" sz="1900" dirty="0" smtClean="0"/>
              <a:t>Short, electro-optic (E-O) Q-switched oscillator</a:t>
            </a:r>
          </a:p>
          <a:p>
            <a:pPr lvl="1"/>
            <a:r>
              <a:rPr lang="en-US" sz="1700" dirty="0" smtClean="0"/>
              <a:t>1.3 ns pulse width</a:t>
            </a:r>
          </a:p>
          <a:p>
            <a:pPr lvl="1"/>
            <a:r>
              <a:rPr lang="en-US" sz="1700" dirty="0" smtClean="0"/>
              <a:t>100:1 linear polarization</a:t>
            </a:r>
            <a:endParaRPr lang="en-US" sz="1700" dirty="0"/>
          </a:p>
          <a:p>
            <a:r>
              <a:rPr lang="en-US" sz="1900" dirty="0" smtClean="0"/>
              <a:t>End-pumped gain medium</a:t>
            </a:r>
          </a:p>
          <a:p>
            <a:pPr lvl="1"/>
            <a:r>
              <a:rPr lang="en-US" sz="1700" dirty="0" smtClean="0"/>
              <a:t>M</a:t>
            </a:r>
            <a:r>
              <a:rPr lang="en-US" sz="1700" baseline="30000" dirty="0" smtClean="0"/>
              <a:t>2</a:t>
            </a:r>
            <a:r>
              <a:rPr lang="en-US" sz="1700" dirty="0" smtClean="0"/>
              <a:t> ~ 1.3</a:t>
            </a:r>
          </a:p>
          <a:p>
            <a:pPr lvl="1"/>
            <a:r>
              <a:rPr lang="en-US" sz="1700" dirty="0" smtClean="0"/>
              <a:t>Supports &gt;6% wall plug efficiency @ 532 nm</a:t>
            </a:r>
          </a:p>
          <a:p>
            <a:r>
              <a:rPr lang="en-US" sz="1900" dirty="0" smtClean="0"/>
              <a:t>MOPA configuration </a:t>
            </a:r>
          </a:p>
          <a:p>
            <a:pPr lvl="1"/>
            <a:r>
              <a:rPr lang="en-US" sz="1700" dirty="0" smtClean="0"/>
              <a:t>250-900 µJ/pulse</a:t>
            </a:r>
          </a:p>
          <a:p>
            <a:r>
              <a:rPr lang="en-US" sz="1900" dirty="0" smtClean="0"/>
              <a:t>LBO doubled Nd:YVO4</a:t>
            </a:r>
          </a:p>
          <a:p>
            <a:pPr lvl="1"/>
            <a:r>
              <a:rPr lang="en-US" sz="1700" dirty="0" smtClean="0"/>
              <a:t>532 nm</a:t>
            </a:r>
          </a:p>
          <a:p>
            <a:r>
              <a:rPr lang="en-US" sz="1900" dirty="0" smtClean="0"/>
              <a:t>Internal telescope</a:t>
            </a:r>
          </a:p>
          <a:p>
            <a:pPr lvl="1"/>
            <a:r>
              <a:rPr lang="en-US" sz="1700" dirty="0" smtClean="0"/>
              <a:t>10 mm output beam</a:t>
            </a:r>
          </a:p>
        </p:txBody>
      </p:sp>
      <p:sp>
        <p:nvSpPr>
          <p:cNvPr id="62" name="TextBox 61"/>
          <p:cNvSpPr txBox="1"/>
          <p:nvPr/>
        </p:nvSpPr>
        <p:spPr>
          <a:xfrm>
            <a:off x="444379" y="5959084"/>
            <a:ext cx="8316860" cy="400110"/>
          </a:xfrm>
          <a:prstGeom prst="rect">
            <a:avLst/>
          </a:prstGeom>
          <a:solidFill>
            <a:srgbClr val="C6D9F1"/>
          </a:solidFill>
          <a:ln>
            <a:solidFill>
              <a:srgbClr val="000000"/>
            </a:solidFill>
          </a:ln>
        </p:spPr>
        <p:txBody>
          <a:bodyPr wrap="square" rtlCol="0">
            <a:spAutoFit/>
          </a:bodyPr>
          <a:lstStyle/>
          <a:p>
            <a:pPr algn="ctr"/>
            <a:r>
              <a:rPr lang="en-US" sz="2000" dirty="0" smtClean="0"/>
              <a:t>Frequency doubled Nd:YVO</a:t>
            </a:r>
            <a:r>
              <a:rPr lang="en-US" sz="2000" baseline="-25000" dirty="0" smtClean="0"/>
              <a:t>4</a:t>
            </a:r>
            <a:r>
              <a:rPr lang="en-US" sz="2000" dirty="0" smtClean="0"/>
              <a:t> MOPA achieves key optical driving requirements</a:t>
            </a:r>
            <a:endParaRPr lang="en-US" sz="2000" dirty="0"/>
          </a:p>
        </p:txBody>
      </p:sp>
      <p:cxnSp>
        <p:nvCxnSpPr>
          <p:cNvPr id="39" name="Straight Arrow Connector 38"/>
          <p:cNvCxnSpPr>
            <a:stCxn id="3" idx="2"/>
          </p:cNvCxnSpPr>
          <p:nvPr/>
        </p:nvCxnSpPr>
        <p:spPr>
          <a:xfrm rot="5400000">
            <a:off x="5203151" y="1308878"/>
            <a:ext cx="491200" cy="7853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3" idx="2"/>
          </p:cNvCxnSpPr>
          <p:nvPr/>
        </p:nvCxnSpPr>
        <p:spPr>
          <a:xfrm rot="16200000" flipH="1">
            <a:off x="5972323" y="1325018"/>
            <a:ext cx="512715" cy="77454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62120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91"/>
          <p:cNvSpPr txBox="1">
            <a:spLocks noChangeArrowheads="1"/>
          </p:cNvSpPr>
          <p:nvPr/>
        </p:nvSpPr>
        <p:spPr bwMode="auto">
          <a:xfrm>
            <a:off x="1309185" y="214188"/>
            <a:ext cx="5592365" cy="523220"/>
          </a:xfrm>
          <a:prstGeom prst="rect">
            <a:avLst/>
          </a:prstGeom>
          <a:noFill/>
          <a:ln w="9525">
            <a:noFill/>
            <a:miter lim="800000"/>
            <a:headEnd/>
            <a:tailEnd/>
          </a:ln>
        </p:spPr>
        <p:txBody>
          <a:bodyPr wrap="none">
            <a:prstTxWarp prst="textNoShape">
              <a:avLst/>
            </a:prstTxWarp>
            <a:spAutoFit/>
          </a:bodyPr>
          <a:lstStyle/>
          <a:p>
            <a:r>
              <a:rPr lang="en-US" sz="2800" dirty="0">
                <a:latin typeface="+mj-lt"/>
              </a:rPr>
              <a:t>ICESat-2 ATLAS LASER Model History</a:t>
            </a:r>
          </a:p>
        </p:txBody>
      </p:sp>
      <p:cxnSp>
        <p:nvCxnSpPr>
          <p:cNvPr id="94" name="Straight Connector 93"/>
          <p:cNvCxnSpPr/>
          <p:nvPr/>
        </p:nvCxnSpPr>
        <p:spPr>
          <a:xfrm>
            <a:off x="228600" y="865188"/>
            <a:ext cx="8610600" cy="0"/>
          </a:xfrm>
          <a:prstGeom prst="line">
            <a:avLst/>
          </a:prstGeom>
          <a:ln w="79375" cmpd="thickThi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9699" name="Rectangle 89" descr="January"/>
          <p:cNvSpPr>
            <a:spLocks noChangeArrowheads="1"/>
          </p:cNvSpPr>
          <p:nvPr/>
        </p:nvSpPr>
        <p:spPr bwMode="auto">
          <a:xfrm>
            <a:off x="3067050" y="990600"/>
            <a:ext cx="438150" cy="354013"/>
          </a:xfrm>
          <a:prstGeom prst="rect">
            <a:avLst/>
          </a:prstGeom>
          <a:noFill/>
          <a:ln w="9525">
            <a:noFill/>
            <a:miter lim="800000"/>
            <a:headEnd/>
            <a:tailEnd/>
          </a:ln>
        </p:spPr>
        <p:txBody>
          <a:bodyPr lIns="0" tIns="0" rIns="0" bIns="0">
            <a:prstTxWarp prst="textNoShape">
              <a:avLst/>
            </a:prstTxWarp>
          </a:bodyPr>
          <a:lstStyle/>
          <a:p>
            <a:pPr algn="ctr"/>
            <a:r>
              <a:rPr lang="en-US" sz="1000" dirty="0">
                <a:solidFill>
                  <a:srgbClr val="8EA3BD"/>
                </a:solidFill>
                <a:latin typeface="Calibri" pitchFamily="-72" charset="0"/>
                <a:ea typeface="Calibri" pitchFamily="-72" charset="0"/>
                <a:cs typeface="Calibri" pitchFamily="-72" charset="0"/>
              </a:rPr>
              <a:t>Oct.</a:t>
            </a:r>
          </a:p>
          <a:p>
            <a:pPr algn="ctr"/>
            <a:r>
              <a:rPr lang="en-US" sz="1000" dirty="0">
                <a:solidFill>
                  <a:srgbClr val="8EA3BD"/>
                </a:solidFill>
                <a:latin typeface="Calibri" pitchFamily="-72" charset="0"/>
                <a:ea typeface="Calibri" pitchFamily="-72" charset="0"/>
                <a:cs typeface="Calibri" pitchFamily="-72" charset="0"/>
              </a:rPr>
              <a:t>2011</a:t>
            </a:r>
            <a:endParaRPr lang="en-US" dirty="0">
              <a:ea typeface="Arial" pitchFamily="-72" charset="0"/>
              <a:cs typeface="Arial" pitchFamily="-72" charset="0"/>
            </a:endParaRPr>
          </a:p>
        </p:txBody>
      </p:sp>
      <p:sp>
        <p:nvSpPr>
          <p:cNvPr id="29700" name="Freeform 88"/>
          <p:cNvSpPr>
            <a:spLocks noChangeArrowheads="1"/>
          </p:cNvSpPr>
          <p:nvPr/>
        </p:nvSpPr>
        <p:spPr bwMode="auto">
          <a:xfrm>
            <a:off x="3219450" y="1425575"/>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01" name="Freeform 76"/>
          <p:cNvSpPr>
            <a:spLocks noChangeArrowheads="1"/>
          </p:cNvSpPr>
          <p:nvPr/>
        </p:nvSpPr>
        <p:spPr bwMode="auto">
          <a:xfrm>
            <a:off x="-247650" y="1073150"/>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02" name="Rectangle 73" descr="January"/>
          <p:cNvSpPr>
            <a:spLocks noChangeArrowheads="1"/>
          </p:cNvSpPr>
          <p:nvPr/>
        </p:nvSpPr>
        <p:spPr bwMode="auto">
          <a:xfrm>
            <a:off x="152400" y="990600"/>
            <a:ext cx="438150" cy="354013"/>
          </a:xfrm>
          <a:prstGeom prst="rect">
            <a:avLst/>
          </a:prstGeom>
          <a:noFill/>
          <a:ln w="9525">
            <a:noFill/>
            <a:miter lim="800000"/>
            <a:headEnd/>
            <a:tailEnd/>
          </a:ln>
        </p:spPr>
        <p:txBody>
          <a:bodyPr lIns="0" tIns="0" rIns="0" bIns="0">
            <a:prstTxWarp prst="textNoShape">
              <a:avLst/>
            </a:prstTxWarp>
          </a:bodyPr>
          <a:lstStyle/>
          <a:p>
            <a:pPr algn="ctr"/>
            <a:r>
              <a:rPr lang="en-US" sz="1000" dirty="0">
                <a:solidFill>
                  <a:srgbClr val="8EA3BD"/>
                </a:solidFill>
                <a:latin typeface="Calibri" pitchFamily="-72" charset="0"/>
                <a:ea typeface="Calibri" pitchFamily="-72" charset="0"/>
                <a:cs typeface="Calibri" pitchFamily="-72" charset="0"/>
              </a:rPr>
              <a:t>Oct 2010</a:t>
            </a:r>
            <a:endParaRPr lang="en-US" dirty="0">
              <a:ea typeface="Arial" pitchFamily="-72" charset="0"/>
              <a:cs typeface="Arial" pitchFamily="-72" charset="0"/>
            </a:endParaRPr>
          </a:p>
        </p:txBody>
      </p:sp>
      <p:sp>
        <p:nvSpPr>
          <p:cNvPr id="29703" name="Rectangle 89" descr="January"/>
          <p:cNvSpPr>
            <a:spLocks noChangeArrowheads="1"/>
          </p:cNvSpPr>
          <p:nvPr/>
        </p:nvSpPr>
        <p:spPr bwMode="auto">
          <a:xfrm>
            <a:off x="857250" y="990600"/>
            <a:ext cx="438150" cy="354013"/>
          </a:xfrm>
          <a:prstGeom prst="rect">
            <a:avLst/>
          </a:prstGeom>
          <a:noFill/>
          <a:ln w="9525">
            <a:noFill/>
            <a:miter lim="800000"/>
            <a:headEnd/>
            <a:tailEnd/>
          </a:ln>
        </p:spPr>
        <p:txBody>
          <a:bodyPr lIns="0" tIns="0" rIns="0" bIns="0">
            <a:prstTxWarp prst="textNoShape">
              <a:avLst/>
            </a:prstTxWarp>
          </a:bodyPr>
          <a:lstStyle/>
          <a:p>
            <a:pPr algn="ctr"/>
            <a:r>
              <a:rPr lang="en-US" sz="1000" dirty="0">
                <a:solidFill>
                  <a:srgbClr val="8EA3BD"/>
                </a:solidFill>
                <a:latin typeface="Calibri" pitchFamily="-72" charset="0"/>
                <a:ea typeface="Calibri" pitchFamily="-72" charset="0"/>
                <a:cs typeface="Calibri" pitchFamily="-72" charset="0"/>
              </a:rPr>
              <a:t>Jan</a:t>
            </a:r>
          </a:p>
          <a:p>
            <a:pPr algn="ctr"/>
            <a:r>
              <a:rPr lang="en-US" sz="1000" dirty="0">
                <a:solidFill>
                  <a:srgbClr val="8EA3BD"/>
                </a:solidFill>
                <a:latin typeface="Calibri" pitchFamily="-72" charset="0"/>
                <a:ea typeface="Calibri" pitchFamily="-72" charset="0"/>
                <a:cs typeface="Calibri" pitchFamily="-72" charset="0"/>
              </a:rPr>
              <a:t>2011</a:t>
            </a:r>
          </a:p>
          <a:p>
            <a:pPr algn="ctr"/>
            <a:endParaRPr lang="en-US" dirty="0">
              <a:ea typeface="Arial" pitchFamily="-72" charset="0"/>
              <a:cs typeface="Arial" pitchFamily="-72" charset="0"/>
            </a:endParaRPr>
          </a:p>
        </p:txBody>
      </p:sp>
      <p:sp>
        <p:nvSpPr>
          <p:cNvPr id="29704" name="Freeform 88"/>
          <p:cNvSpPr>
            <a:spLocks noChangeArrowheads="1"/>
          </p:cNvSpPr>
          <p:nvPr/>
        </p:nvSpPr>
        <p:spPr bwMode="auto">
          <a:xfrm>
            <a:off x="371475" y="1377950"/>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05" name="Rectangle 87" descr="April"/>
          <p:cNvSpPr>
            <a:spLocks noChangeArrowheads="1"/>
          </p:cNvSpPr>
          <p:nvPr/>
        </p:nvSpPr>
        <p:spPr bwMode="auto">
          <a:xfrm>
            <a:off x="1695450" y="990600"/>
            <a:ext cx="276225" cy="354013"/>
          </a:xfrm>
          <a:prstGeom prst="rect">
            <a:avLst/>
          </a:prstGeom>
          <a:noFill/>
          <a:ln w="9525">
            <a:noFill/>
            <a:miter lim="800000"/>
            <a:headEnd/>
            <a:tailEnd/>
          </a:ln>
        </p:spPr>
        <p:txBody>
          <a:bodyPr lIns="0" tIns="0" rIns="0" bIns="0">
            <a:prstTxWarp prst="textNoShape">
              <a:avLst/>
            </a:prstTxWarp>
          </a:bodyPr>
          <a:lstStyle/>
          <a:p>
            <a:r>
              <a:rPr lang="en-US" sz="1000" dirty="0">
                <a:solidFill>
                  <a:srgbClr val="8EA3BD"/>
                </a:solidFill>
                <a:latin typeface="Calibri" pitchFamily="-72" charset="0"/>
                <a:ea typeface="Calibri" pitchFamily="-72" charset="0"/>
                <a:cs typeface="Calibri" pitchFamily="-72" charset="0"/>
              </a:rPr>
              <a:t>April</a:t>
            </a:r>
          </a:p>
          <a:p>
            <a:r>
              <a:rPr lang="en-US" sz="1000" dirty="0">
                <a:solidFill>
                  <a:srgbClr val="8EA3BD"/>
                </a:solidFill>
                <a:latin typeface="Calibri" pitchFamily="-72" charset="0"/>
                <a:ea typeface="Calibri" pitchFamily="-72" charset="0"/>
                <a:cs typeface="Calibri" pitchFamily="-72" charset="0"/>
              </a:rPr>
              <a:t>2011</a:t>
            </a:r>
          </a:p>
          <a:p>
            <a:endParaRPr lang="en-US" dirty="0">
              <a:ea typeface="Arial" pitchFamily="-72" charset="0"/>
              <a:cs typeface="Arial" pitchFamily="-72" charset="0"/>
            </a:endParaRPr>
          </a:p>
        </p:txBody>
      </p:sp>
      <p:sp>
        <p:nvSpPr>
          <p:cNvPr id="29706" name="Freeform 86"/>
          <p:cNvSpPr>
            <a:spLocks noChangeArrowheads="1"/>
          </p:cNvSpPr>
          <p:nvPr/>
        </p:nvSpPr>
        <p:spPr bwMode="auto">
          <a:xfrm>
            <a:off x="1076325" y="1377950"/>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07" name="Rectangle 85" descr="July"/>
          <p:cNvSpPr>
            <a:spLocks noChangeArrowheads="1"/>
          </p:cNvSpPr>
          <p:nvPr/>
        </p:nvSpPr>
        <p:spPr bwMode="auto">
          <a:xfrm>
            <a:off x="2457450" y="990600"/>
            <a:ext cx="304800" cy="354013"/>
          </a:xfrm>
          <a:prstGeom prst="rect">
            <a:avLst/>
          </a:prstGeom>
          <a:noFill/>
          <a:ln w="9525">
            <a:noFill/>
            <a:miter lim="800000"/>
            <a:headEnd/>
            <a:tailEnd/>
          </a:ln>
        </p:spPr>
        <p:txBody>
          <a:bodyPr lIns="0" tIns="0" rIns="0" bIns="0">
            <a:prstTxWarp prst="textNoShape">
              <a:avLst/>
            </a:prstTxWarp>
          </a:bodyPr>
          <a:lstStyle/>
          <a:p>
            <a:pPr algn="ctr"/>
            <a:r>
              <a:rPr lang="en-US" sz="1000" dirty="0">
                <a:solidFill>
                  <a:srgbClr val="8EA3BD"/>
                </a:solidFill>
                <a:latin typeface="Calibri" pitchFamily="-72" charset="0"/>
                <a:ea typeface="Calibri" pitchFamily="-72" charset="0"/>
                <a:cs typeface="Calibri" pitchFamily="-72" charset="0"/>
              </a:rPr>
              <a:t>July</a:t>
            </a:r>
          </a:p>
          <a:p>
            <a:pPr algn="ctr"/>
            <a:r>
              <a:rPr lang="en-US" sz="1000" dirty="0">
                <a:solidFill>
                  <a:srgbClr val="8EA3BD"/>
                </a:solidFill>
                <a:latin typeface="Calibri" pitchFamily="-72" charset="0"/>
                <a:ea typeface="Calibri" pitchFamily="-72" charset="0"/>
                <a:cs typeface="Calibri" pitchFamily="-72" charset="0"/>
              </a:rPr>
              <a:t>2011</a:t>
            </a:r>
            <a:endParaRPr lang="en-US" dirty="0">
              <a:ea typeface="Arial" pitchFamily="-72" charset="0"/>
              <a:cs typeface="Arial" pitchFamily="-72" charset="0"/>
            </a:endParaRPr>
          </a:p>
        </p:txBody>
      </p:sp>
      <p:sp>
        <p:nvSpPr>
          <p:cNvPr id="29708" name="Freeform 84"/>
          <p:cNvSpPr>
            <a:spLocks noChangeArrowheads="1"/>
          </p:cNvSpPr>
          <p:nvPr/>
        </p:nvSpPr>
        <p:spPr bwMode="auto">
          <a:xfrm>
            <a:off x="1838325" y="1377950"/>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09" name="Freeform 82"/>
          <p:cNvSpPr>
            <a:spLocks noChangeArrowheads="1"/>
          </p:cNvSpPr>
          <p:nvPr/>
        </p:nvSpPr>
        <p:spPr bwMode="auto">
          <a:xfrm>
            <a:off x="2600325" y="1425575"/>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12" name="Rectangle 89" descr="January"/>
          <p:cNvSpPr>
            <a:spLocks noChangeArrowheads="1"/>
          </p:cNvSpPr>
          <p:nvPr/>
        </p:nvSpPr>
        <p:spPr bwMode="auto">
          <a:xfrm>
            <a:off x="6038850" y="990600"/>
            <a:ext cx="438150" cy="354013"/>
          </a:xfrm>
          <a:prstGeom prst="rect">
            <a:avLst/>
          </a:prstGeom>
          <a:noFill/>
          <a:ln w="9525">
            <a:noFill/>
            <a:miter lim="800000"/>
            <a:headEnd/>
            <a:tailEnd/>
          </a:ln>
        </p:spPr>
        <p:txBody>
          <a:bodyPr lIns="0" tIns="0" rIns="0" bIns="0">
            <a:prstTxWarp prst="textNoShape">
              <a:avLst/>
            </a:prstTxWarp>
          </a:bodyPr>
          <a:lstStyle/>
          <a:p>
            <a:pPr algn="ctr"/>
            <a:r>
              <a:rPr lang="en-US" sz="1000" dirty="0">
                <a:solidFill>
                  <a:srgbClr val="8EA3BD"/>
                </a:solidFill>
                <a:latin typeface="Calibri" pitchFamily="-72" charset="0"/>
                <a:ea typeface="Calibri" pitchFamily="-72" charset="0"/>
                <a:cs typeface="Calibri" pitchFamily="-72" charset="0"/>
              </a:rPr>
              <a:t>Oct.</a:t>
            </a:r>
          </a:p>
          <a:p>
            <a:pPr algn="ctr"/>
            <a:r>
              <a:rPr lang="en-US" sz="1000" dirty="0">
                <a:solidFill>
                  <a:srgbClr val="8EA3BD"/>
                </a:solidFill>
                <a:latin typeface="Calibri" pitchFamily="-72" charset="0"/>
                <a:ea typeface="Calibri" pitchFamily="-72" charset="0"/>
                <a:cs typeface="Calibri" pitchFamily="-72" charset="0"/>
              </a:rPr>
              <a:t>2012</a:t>
            </a:r>
            <a:endParaRPr lang="en-US" dirty="0">
              <a:ea typeface="Arial" pitchFamily="-72" charset="0"/>
              <a:cs typeface="Arial" pitchFamily="-72" charset="0"/>
            </a:endParaRPr>
          </a:p>
        </p:txBody>
      </p:sp>
      <p:sp>
        <p:nvSpPr>
          <p:cNvPr id="29713" name="Freeform 88"/>
          <p:cNvSpPr>
            <a:spLocks noChangeArrowheads="1"/>
          </p:cNvSpPr>
          <p:nvPr/>
        </p:nvSpPr>
        <p:spPr bwMode="auto">
          <a:xfrm>
            <a:off x="6191250" y="1425575"/>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14" name="Rectangle 89" descr="January"/>
          <p:cNvSpPr>
            <a:spLocks noChangeArrowheads="1"/>
          </p:cNvSpPr>
          <p:nvPr/>
        </p:nvSpPr>
        <p:spPr bwMode="auto">
          <a:xfrm>
            <a:off x="3829050" y="990600"/>
            <a:ext cx="438150" cy="354013"/>
          </a:xfrm>
          <a:prstGeom prst="rect">
            <a:avLst/>
          </a:prstGeom>
          <a:noFill/>
          <a:ln w="9525">
            <a:noFill/>
            <a:miter lim="800000"/>
            <a:headEnd/>
            <a:tailEnd/>
          </a:ln>
        </p:spPr>
        <p:txBody>
          <a:bodyPr lIns="0" tIns="0" rIns="0" bIns="0">
            <a:prstTxWarp prst="textNoShape">
              <a:avLst/>
            </a:prstTxWarp>
          </a:bodyPr>
          <a:lstStyle/>
          <a:p>
            <a:pPr algn="ctr"/>
            <a:r>
              <a:rPr lang="en-US" sz="1000" dirty="0">
                <a:solidFill>
                  <a:srgbClr val="8EA3BD"/>
                </a:solidFill>
                <a:latin typeface="Calibri" pitchFamily="-72" charset="0"/>
                <a:ea typeface="Calibri" pitchFamily="-72" charset="0"/>
                <a:cs typeface="Calibri" pitchFamily="-72" charset="0"/>
              </a:rPr>
              <a:t>Jan</a:t>
            </a:r>
          </a:p>
          <a:p>
            <a:pPr algn="ctr"/>
            <a:r>
              <a:rPr lang="en-US" sz="1000" dirty="0">
                <a:solidFill>
                  <a:srgbClr val="8EA3BD"/>
                </a:solidFill>
                <a:latin typeface="Calibri" pitchFamily="-72" charset="0"/>
                <a:ea typeface="Calibri" pitchFamily="-72" charset="0"/>
                <a:cs typeface="Calibri" pitchFamily="-72" charset="0"/>
              </a:rPr>
              <a:t>2012</a:t>
            </a:r>
          </a:p>
          <a:p>
            <a:pPr algn="ctr"/>
            <a:endParaRPr lang="en-US" dirty="0">
              <a:ea typeface="Arial" pitchFamily="-72" charset="0"/>
              <a:cs typeface="Arial" pitchFamily="-72" charset="0"/>
            </a:endParaRPr>
          </a:p>
        </p:txBody>
      </p:sp>
      <p:sp>
        <p:nvSpPr>
          <p:cNvPr id="29715" name="Rectangle 87" descr="April"/>
          <p:cNvSpPr>
            <a:spLocks noChangeArrowheads="1"/>
          </p:cNvSpPr>
          <p:nvPr/>
        </p:nvSpPr>
        <p:spPr bwMode="auto">
          <a:xfrm>
            <a:off x="4667250" y="990600"/>
            <a:ext cx="276225" cy="354013"/>
          </a:xfrm>
          <a:prstGeom prst="rect">
            <a:avLst/>
          </a:prstGeom>
          <a:noFill/>
          <a:ln w="9525">
            <a:noFill/>
            <a:miter lim="800000"/>
            <a:headEnd/>
            <a:tailEnd/>
          </a:ln>
        </p:spPr>
        <p:txBody>
          <a:bodyPr lIns="0" tIns="0" rIns="0" bIns="0">
            <a:prstTxWarp prst="textNoShape">
              <a:avLst/>
            </a:prstTxWarp>
          </a:bodyPr>
          <a:lstStyle/>
          <a:p>
            <a:r>
              <a:rPr lang="en-US" sz="1000" dirty="0">
                <a:solidFill>
                  <a:srgbClr val="8EA3BD"/>
                </a:solidFill>
                <a:latin typeface="Calibri" pitchFamily="-72" charset="0"/>
                <a:ea typeface="Calibri" pitchFamily="-72" charset="0"/>
                <a:cs typeface="Calibri" pitchFamily="-72" charset="0"/>
              </a:rPr>
              <a:t>April</a:t>
            </a:r>
          </a:p>
          <a:p>
            <a:r>
              <a:rPr lang="en-US" sz="1000" dirty="0">
                <a:solidFill>
                  <a:srgbClr val="8EA3BD"/>
                </a:solidFill>
                <a:latin typeface="Calibri" pitchFamily="-72" charset="0"/>
                <a:ea typeface="Calibri" pitchFamily="-72" charset="0"/>
                <a:cs typeface="Calibri" pitchFamily="-72" charset="0"/>
              </a:rPr>
              <a:t>2012</a:t>
            </a:r>
          </a:p>
          <a:p>
            <a:endParaRPr lang="en-US" dirty="0">
              <a:ea typeface="Arial" pitchFamily="-72" charset="0"/>
              <a:cs typeface="Arial" pitchFamily="-72" charset="0"/>
            </a:endParaRPr>
          </a:p>
        </p:txBody>
      </p:sp>
      <p:sp>
        <p:nvSpPr>
          <p:cNvPr id="29716" name="Freeform 86"/>
          <p:cNvSpPr>
            <a:spLocks noChangeArrowheads="1"/>
          </p:cNvSpPr>
          <p:nvPr/>
        </p:nvSpPr>
        <p:spPr bwMode="auto">
          <a:xfrm>
            <a:off x="4048125" y="1425575"/>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17" name="Rectangle 85" descr="July"/>
          <p:cNvSpPr>
            <a:spLocks noChangeArrowheads="1"/>
          </p:cNvSpPr>
          <p:nvPr/>
        </p:nvSpPr>
        <p:spPr bwMode="auto">
          <a:xfrm>
            <a:off x="5429250" y="990600"/>
            <a:ext cx="304800" cy="354013"/>
          </a:xfrm>
          <a:prstGeom prst="rect">
            <a:avLst/>
          </a:prstGeom>
          <a:noFill/>
          <a:ln w="9525">
            <a:noFill/>
            <a:miter lim="800000"/>
            <a:headEnd/>
            <a:tailEnd/>
          </a:ln>
        </p:spPr>
        <p:txBody>
          <a:bodyPr lIns="0" tIns="0" rIns="0" bIns="0">
            <a:prstTxWarp prst="textNoShape">
              <a:avLst/>
            </a:prstTxWarp>
          </a:bodyPr>
          <a:lstStyle/>
          <a:p>
            <a:pPr algn="ctr"/>
            <a:r>
              <a:rPr lang="en-US" sz="1000" dirty="0">
                <a:solidFill>
                  <a:srgbClr val="8EA3BD"/>
                </a:solidFill>
                <a:latin typeface="Calibri" pitchFamily="-72" charset="0"/>
                <a:ea typeface="Calibri" pitchFamily="-72" charset="0"/>
                <a:cs typeface="Calibri" pitchFamily="-72" charset="0"/>
              </a:rPr>
              <a:t>July</a:t>
            </a:r>
          </a:p>
          <a:p>
            <a:pPr algn="ctr"/>
            <a:r>
              <a:rPr lang="en-US" sz="1000" dirty="0">
                <a:solidFill>
                  <a:srgbClr val="8EA3BD"/>
                </a:solidFill>
                <a:latin typeface="Calibri" pitchFamily="-72" charset="0"/>
                <a:ea typeface="Calibri" pitchFamily="-72" charset="0"/>
                <a:cs typeface="Calibri" pitchFamily="-72" charset="0"/>
              </a:rPr>
              <a:t>2012</a:t>
            </a:r>
            <a:endParaRPr lang="en-US" dirty="0">
              <a:ea typeface="Arial" pitchFamily="-72" charset="0"/>
              <a:cs typeface="Arial" pitchFamily="-72" charset="0"/>
            </a:endParaRPr>
          </a:p>
        </p:txBody>
      </p:sp>
      <p:sp>
        <p:nvSpPr>
          <p:cNvPr id="29718" name="Freeform 84"/>
          <p:cNvSpPr>
            <a:spLocks noChangeArrowheads="1"/>
          </p:cNvSpPr>
          <p:nvPr/>
        </p:nvSpPr>
        <p:spPr bwMode="auto">
          <a:xfrm>
            <a:off x="4810125" y="1425575"/>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19" name="Freeform 82"/>
          <p:cNvSpPr>
            <a:spLocks noChangeArrowheads="1"/>
          </p:cNvSpPr>
          <p:nvPr/>
        </p:nvSpPr>
        <p:spPr bwMode="auto">
          <a:xfrm>
            <a:off x="5572125" y="1425575"/>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20" name="Rectangle 89" descr="January"/>
          <p:cNvSpPr>
            <a:spLocks noChangeArrowheads="1"/>
          </p:cNvSpPr>
          <p:nvPr/>
        </p:nvSpPr>
        <p:spPr bwMode="auto">
          <a:xfrm>
            <a:off x="6781800" y="990600"/>
            <a:ext cx="438150" cy="354013"/>
          </a:xfrm>
          <a:prstGeom prst="rect">
            <a:avLst/>
          </a:prstGeom>
          <a:noFill/>
          <a:ln w="9525">
            <a:noFill/>
            <a:miter lim="800000"/>
            <a:headEnd/>
            <a:tailEnd/>
          </a:ln>
        </p:spPr>
        <p:txBody>
          <a:bodyPr lIns="0" tIns="0" rIns="0" bIns="0">
            <a:prstTxWarp prst="textNoShape">
              <a:avLst/>
            </a:prstTxWarp>
          </a:bodyPr>
          <a:lstStyle/>
          <a:p>
            <a:pPr algn="ctr"/>
            <a:r>
              <a:rPr lang="en-US" sz="1000" dirty="0">
                <a:solidFill>
                  <a:srgbClr val="8EA3BD"/>
                </a:solidFill>
                <a:latin typeface="Calibri" pitchFamily="-72" charset="0"/>
                <a:ea typeface="Calibri" pitchFamily="-72" charset="0"/>
                <a:cs typeface="Calibri" pitchFamily="-72" charset="0"/>
              </a:rPr>
              <a:t>Jan</a:t>
            </a:r>
          </a:p>
          <a:p>
            <a:pPr algn="ctr"/>
            <a:r>
              <a:rPr lang="en-US" sz="1000" dirty="0">
                <a:solidFill>
                  <a:srgbClr val="8EA3BD"/>
                </a:solidFill>
                <a:latin typeface="Calibri" pitchFamily="-72" charset="0"/>
                <a:ea typeface="Calibri" pitchFamily="-72" charset="0"/>
                <a:cs typeface="Calibri" pitchFamily="-72" charset="0"/>
              </a:rPr>
              <a:t>2013</a:t>
            </a:r>
          </a:p>
          <a:p>
            <a:pPr algn="ctr"/>
            <a:endParaRPr lang="en-US" dirty="0">
              <a:ea typeface="Arial" pitchFamily="-72" charset="0"/>
              <a:cs typeface="Arial" pitchFamily="-72" charset="0"/>
            </a:endParaRPr>
          </a:p>
        </p:txBody>
      </p:sp>
      <p:sp>
        <p:nvSpPr>
          <p:cNvPr id="29721" name="Rectangle 87" descr="April"/>
          <p:cNvSpPr>
            <a:spLocks noChangeArrowheads="1"/>
          </p:cNvSpPr>
          <p:nvPr/>
        </p:nvSpPr>
        <p:spPr bwMode="auto">
          <a:xfrm>
            <a:off x="7620000" y="990600"/>
            <a:ext cx="276225" cy="354013"/>
          </a:xfrm>
          <a:prstGeom prst="rect">
            <a:avLst/>
          </a:prstGeom>
          <a:noFill/>
          <a:ln w="9525">
            <a:noFill/>
            <a:miter lim="800000"/>
            <a:headEnd/>
            <a:tailEnd/>
          </a:ln>
        </p:spPr>
        <p:txBody>
          <a:bodyPr lIns="0" tIns="0" rIns="0" bIns="0">
            <a:prstTxWarp prst="textNoShape">
              <a:avLst/>
            </a:prstTxWarp>
          </a:bodyPr>
          <a:lstStyle/>
          <a:p>
            <a:r>
              <a:rPr lang="en-US" sz="1000" dirty="0">
                <a:solidFill>
                  <a:srgbClr val="8EA3BD"/>
                </a:solidFill>
                <a:latin typeface="Calibri" pitchFamily="-72" charset="0"/>
                <a:ea typeface="Calibri" pitchFamily="-72" charset="0"/>
                <a:cs typeface="Calibri" pitchFamily="-72" charset="0"/>
              </a:rPr>
              <a:t>April</a:t>
            </a:r>
          </a:p>
          <a:p>
            <a:r>
              <a:rPr lang="en-US" sz="1000" dirty="0">
                <a:solidFill>
                  <a:srgbClr val="8EA3BD"/>
                </a:solidFill>
                <a:latin typeface="Calibri" pitchFamily="-72" charset="0"/>
                <a:ea typeface="Calibri" pitchFamily="-72" charset="0"/>
                <a:cs typeface="Calibri" pitchFamily="-72" charset="0"/>
              </a:rPr>
              <a:t>2013</a:t>
            </a:r>
          </a:p>
          <a:p>
            <a:endParaRPr lang="en-US" dirty="0">
              <a:ea typeface="Arial" pitchFamily="-72" charset="0"/>
              <a:cs typeface="Arial" pitchFamily="-72" charset="0"/>
            </a:endParaRPr>
          </a:p>
        </p:txBody>
      </p:sp>
      <p:sp>
        <p:nvSpPr>
          <p:cNvPr id="29723" name="Rectangle 85" descr="July"/>
          <p:cNvSpPr>
            <a:spLocks noChangeArrowheads="1"/>
          </p:cNvSpPr>
          <p:nvPr/>
        </p:nvSpPr>
        <p:spPr bwMode="auto">
          <a:xfrm>
            <a:off x="8382000" y="990600"/>
            <a:ext cx="304800" cy="354013"/>
          </a:xfrm>
          <a:prstGeom prst="rect">
            <a:avLst/>
          </a:prstGeom>
          <a:noFill/>
          <a:ln w="9525">
            <a:noFill/>
            <a:miter lim="800000"/>
            <a:headEnd/>
            <a:tailEnd/>
          </a:ln>
        </p:spPr>
        <p:txBody>
          <a:bodyPr lIns="0" tIns="0" rIns="0" bIns="0">
            <a:prstTxWarp prst="textNoShape">
              <a:avLst/>
            </a:prstTxWarp>
          </a:bodyPr>
          <a:lstStyle/>
          <a:p>
            <a:pPr algn="ctr"/>
            <a:r>
              <a:rPr lang="en-US" sz="1000" dirty="0">
                <a:solidFill>
                  <a:srgbClr val="8EA3BD"/>
                </a:solidFill>
                <a:latin typeface="Calibri" pitchFamily="-72" charset="0"/>
                <a:ea typeface="Calibri" pitchFamily="-72" charset="0"/>
                <a:cs typeface="Calibri" pitchFamily="-72" charset="0"/>
              </a:rPr>
              <a:t>July</a:t>
            </a:r>
          </a:p>
          <a:p>
            <a:pPr algn="ctr"/>
            <a:r>
              <a:rPr lang="en-US" sz="1000" dirty="0">
                <a:solidFill>
                  <a:srgbClr val="8EA3BD"/>
                </a:solidFill>
                <a:latin typeface="Calibri" pitchFamily="-72" charset="0"/>
                <a:ea typeface="Calibri" pitchFamily="-72" charset="0"/>
                <a:cs typeface="Calibri" pitchFamily="-72" charset="0"/>
              </a:rPr>
              <a:t>2013</a:t>
            </a:r>
            <a:endParaRPr lang="en-US" dirty="0">
              <a:ea typeface="Arial" pitchFamily="-72" charset="0"/>
              <a:cs typeface="Arial" pitchFamily="-72" charset="0"/>
            </a:endParaRPr>
          </a:p>
        </p:txBody>
      </p:sp>
      <p:sp>
        <p:nvSpPr>
          <p:cNvPr id="29724" name="Freeform 84"/>
          <p:cNvSpPr>
            <a:spLocks noChangeArrowheads="1"/>
          </p:cNvSpPr>
          <p:nvPr/>
        </p:nvSpPr>
        <p:spPr bwMode="auto">
          <a:xfrm>
            <a:off x="7762875" y="1425575"/>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9725" name="Freeform 82"/>
          <p:cNvSpPr>
            <a:spLocks noChangeArrowheads="1"/>
          </p:cNvSpPr>
          <p:nvPr/>
        </p:nvSpPr>
        <p:spPr bwMode="auto">
          <a:xfrm>
            <a:off x="8524875" y="1425575"/>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
        <p:nvSpPr>
          <p:cNvPr id="227" name="Flowchart: Alternate Process 226"/>
          <p:cNvSpPr/>
          <p:nvPr/>
        </p:nvSpPr>
        <p:spPr>
          <a:xfrm>
            <a:off x="-23119" y="3289176"/>
            <a:ext cx="7620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tx2">
                    <a:lumMod val="60000"/>
                    <a:lumOff val="40000"/>
                  </a:schemeClr>
                </a:solidFill>
              </a:rPr>
              <a:t>EDU#1</a:t>
            </a:r>
            <a:r>
              <a:rPr lang="en-US" sz="1000" dirty="0">
                <a:solidFill>
                  <a:schemeClr val="tx2">
                    <a:lumMod val="60000"/>
                    <a:lumOff val="40000"/>
                  </a:schemeClr>
                </a:solidFill>
              </a:rPr>
              <a:t> </a:t>
            </a:r>
          </a:p>
          <a:p>
            <a:pPr algn="ctr" fontAlgn="auto">
              <a:spcBef>
                <a:spcPts val="0"/>
              </a:spcBef>
              <a:spcAft>
                <a:spcPts val="0"/>
              </a:spcAft>
              <a:defRPr/>
            </a:pPr>
            <a:r>
              <a:rPr lang="en-US" sz="1000" dirty="0">
                <a:solidFill>
                  <a:schemeClr val="tx2">
                    <a:lumMod val="60000"/>
                    <a:lumOff val="40000"/>
                  </a:schemeClr>
                </a:solidFill>
              </a:rPr>
              <a:t>Build</a:t>
            </a:r>
          </a:p>
        </p:txBody>
      </p:sp>
      <p:sp>
        <p:nvSpPr>
          <p:cNvPr id="228" name="Rectangle 227"/>
          <p:cNvSpPr/>
          <p:nvPr/>
        </p:nvSpPr>
        <p:spPr>
          <a:xfrm>
            <a:off x="3786881" y="3212976"/>
            <a:ext cx="2657327" cy="79208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58738" indent="-58738">
              <a:buFont typeface="Arial" pitchFamily="34" charset="0"/>
              <a:buChar char="•"/>
              <a:defRPr/>
            </a:pPr>
            <a:r>
              <a:rPr lang="en-US" sz="1000" dirty="0" smtClean="0">
                <a:solidFill>
                  <a:schemeClr val="tx1"/>
                </a:solidFill>
                <a:cs typeface="Calibri" pitchFamily="34" charset="0"/>
              </a:rPr>
              <a:t>532 power decayed</a:t>
            </a:r>
          </a:p>
          <a:p>
            <a:pPr marL="58738" indent="-58738">
              <a:buFont typeface="Arial" pitchFamily="34" charset="0"/>
              <a:buChar char="•"/>
              <a:defRPr/>
            </a:pPr>
            <a:r>
              <a:rPr lang="en-US" sz="1000" dirty="0" smtClean="0">
                <a:solidFill>
                  <a:schemeClr val="tx1"/>
                </a:solidFill>
                <a:cs typeface="Calibri" pitchFamily="34" charset="0"/>
              </a:rPr>
              <a:t>Run</a:t>
            </a:r>
            <a:r>
              <a:rPr lang="en-US" sz="1000" dirty="0">
                <a:solidFill>
                  <a:schemeClr val="tx1"/>
                </a:solidFill>
                <a:cs typeface="Calibri" pitchFamily="34" charset="0"/>
              </a:rPr>
              <a:t>-away thermal event on LBO &amp; VBG </a:t>
            </a:r>
            <a:r>
              <a:rPr lang="en-US" sz="1000" dirty="0" smtClean="0">
                <a:solidFill>
                  <a:schemeClr val="tx1"/>
                </a:solidFill>
                <a:cs typeface="Calibri" pitchFamily="34" charset="0"/>
              </a:rPr>
              <a:t>ovens</a:t>
            </a:r>
          </a:p>
          <a:p>
            <a:pPr marL="58738" indent="-58738">
              <a:buFont typeface="Arial" pitchFamily="34" charset="0"/>
              <a:buChar char="•"/>
              <a:defRPr/>
            </a:pPr>
            <a:r>
              <a:rPr lang="en-US" sz="1000" dirty="0" smtClean="0">
                <a:solidFill>
                  <a:schemeClr val="tx1"/>
                </a:solidFill>
                <a:cs typeface="Calibri" pitchFamily="34" charset="0"/>
              </a:rPr>
              <a:t>Corrected faulty firmware on oven electronics</a:t>
            </a:r>
          </a:p>
          <a:p>
            <a:pPr marL="58738" indent="-58738">
              <a:buFont typeface="Arial" pitchFamily="34" charset="0"/>
              <a:buChar char="•"/>
              <a:defRPr/>
            </a:pPr>
            <a:r>
              <a:rPr lang="en-US" sz="1000" dirty="0" smtClean="0">
                <a:solidFill>
                  <a:schemeClr val="tx1"/>
                </a:solidFill>
                <a:cs typeface="Calibri" pitchFamily="34" charset="0"/>
              </a:rPr>
              <a:t>Keep </a:t>
            </a:r>
            <a:r>
              <a:rPr lang="en-US" sz="1000" dirty="0">
                <a:solidFill>
                  <a:schemeClr val="tx1"/>
                </a:solidFill>
                <a:cs typeface="Calibri" pitchFamily="34" charset="0"/>
              </a:rPr>
              <a:t>electronics</a:t>
            </a:r>
            <a:r>
              <a:rPr lang="en-US" sz="1000" dirty="0" smtClean="0">
                <a:solidFill>
                  <a:schemeClr val="tx1"/>
                </a:solidFill>
                <a:cs typeface="Calibri" pitchFamily="34" charset="0"/>
              </a:rPr>
              <a:t> with updated firmware for </a:t>
            </a:r>
            <a:r>
              <a:rPr lang="en-US" sz="1000" dirty="0">
                <a:solidFill>
                  <a:schemeClr val="accent6">
                    <a:lumMod val="75000"/>
                  </a:schemeClr>
                </a:solidFill>
                <a:cs typeface="Calibri" pitchFamily="34" charset="0"/>
              </a:rPr>
              <a:t>EDU 3</a:t>
            </a:r>
          </a:p>
        </p:txBody>
      </p:sp>
      <p:sp>
        <p:nvSpPr>
          <p:cNvPr id="29722" name="Freeform 86"/>
          <p:cNvSpPr>
            <a:spLocks noChangeArrowheads="1"/>
          </p:cNvSpPr>
          <p:nvPr/>
        </p:nvSpPr>
        <p:spPr bwMode="auto">
          <a:xfrm>
            <a:off x="7000875" y="3886200"/>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cxnSp>
        <p:nvCxnSpPr>
          <p:cNvPr id="248" name="Straight Arrow Connector 247"/>
          <p:cNvCxnSpPr/>
          <p:nvPr/>
        </p:nvCxnSpPr>
        <p:spPr>
          <a:xfrm>
            <a:off x="53081" y="3289176"/>
            <a:ext cx="838200" cy="1588"/>
          </a:xfrm>
          <a:prstGeom prst="straightConnector1">
            <a:avLst/>
          </a:prstGeom>
          <a:ln w="57150">
            <a:headEnd type="none"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a:off x="1043681" y="3289176"/>
            <a:ext cx="914400" cy="1588"/>
          </a:xfrm>
          <a:prstGeom prst="straightConnector1">
            <a:avLst/>
          </a:prstGeom>
          <a:ln w="5715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53" name="Flowchart: Alternate Process 252"/>
          <p:cNvSpPr/>
          <p:nvPr/>
        </p:nvSpPr>
        <p:spPr>
          <a:xfrm>
            <a:off x="891281" y="3289176"/>
            <a:ext cx="1219200" cy="39432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tx2">
                    <a:lumMod val="60000"/>
                    <a:lumOff val="40000"/>
                  </a:schemeClr>
                </a:solidFill>
              </a:rPr>
              <a:t>EDU#1</a:t>
            </a:r>
            <a:r>
              <a:rPr lang="en-US" sz="1000" dirty="0">
                <a:solidFill>
                  <a:schemeClr val="tx2">
                    <a:lumMod val="60000"/>
                    <a:lumOff val="40000"/>
                  </a:schemeClr>
                </a:solidFill>
              </a:rPr>
              <a:t> </a:t>
            </a:r>
          </a:p>
          <a:p>
            <a:pPr algn="ctr" fontAlgn="auto">
              <a:spcBef>
                <a:spcPts val="0"/>
              </a:spcBef>
              <a:spcAft>
                <a:spcPts val="0"/>
              </a:spcAft>
              <a:defRPr/>
            </a:pPr>
            <a:r>
              <a:rPr lang="en-US" sz="1000" dirty="0">
                <a:solidFill>
                  <a:schemeClr val="tx2">
                    <a:lumMod val="60000"/>
                    <a:lumOff val="40000"/>
                  </a:schemeClr>
                </a:solidFill>
              </a:rPr>
              <a:t>Life Tests @ </a:t>
            </a:r>
            <a:r>
              <a:rPr lang="en-US" sz="1000" dirty="0" smtClean="0">
                <a:solidFill>
                  <a:schemeClr val="tx2">
                    <a:lumMod val="60000"/>
                    <a:lumOff val="40000"/>
                  </a:schemeClr>
                </a:solidFill>
              </a:rPr>
              <a:t>GSFC</a:t>
            </a:r>
            <a:endParaRPr lang="en-US" sz="1000" dirty="0">
              <a:solidFill>
                <a:schemeClr val="tx2">
                  <a:lumMod val="60000"/>
                  <a:lumOff val="40000"/>
                </a:schemeClr>
              </a:solidFill>
            </a:endParaRPr>
          </a:p>
        </p:txBody>
      </p:sp>
      <p:cxnSp>
        <p:nvCxnSpPr>
          <p:cNvPr id="254" name="Straight Arrow Connector 253"/>
          <p:cNvCxnSpPr/>
          <p:nvPr/>
        </p:nvCxnSpPr>
        <p:spPr>
          <a:xfrm>
            <a:off x="2110481" y="3289176"/>
            <a:ext cx="1371600" cy="0"/>
          </a:xfrm>
          <a:prstGeom prst="straightConnector1">
            <a:avLst/>
          </a:prstGeom>
          <a:ln w="5715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56" name="Flowchart: Alternate Process 255"/>
          <p:cNvSpPr/>
          <p:nvPr/>
        </p:nvSpPr>
        <p:spPr>
          <a:xfrm>
            <a:off x="2100609" y="3323456"/>
            <a:ext cx="1368152" cy="4572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tx2">
                    <a:lumMod val="60000"/>
                    <a:lumOff val="40000"/>
                  </a:schemeClr>
                </a:solidFill>
              </a:rPr>
              <a:t>EDU#1</a:t>
            </a:r>
            <a:r>
              <a:rPr lang="en-US" sz="1000" dirty="0">
                <a:solidFill>
                  <a:schemeClr val="tx2">
                    <a:lumMod val="60000"/>
                    <a:lumOff val="40000"/>
                  </a:schemeClr>
                </a:solidFill>
              </a:rPr>
              <a:t> </a:t>
            </a:r>
          </a:p>
          <a:p>
            <a:pPr algn="ctr" fontAlgn="auto">
              <a:spcBef>
                <a:spcPts val="0"/>
              </a:spcBef>
              <a:spcAft>
                <a:spcPts val="0"/>
              </a:spcAft>
              <a:defRPr/>
            </a:pPr>
            <a:r>
              <a:rPr lang="en-US" sz="1000" dirty="0">
                <a:solidFill>
                  <a:schemeClr val="tx2">
                    <a:lumMod val="60000"/>
                    <a:lumOff val="40000"/>
                  </a:schemeClr>
                </a:solidFill>
              </a:rPr>
              <a:t>Returned to Fibertek for evaluation</a:t>
            </a:r>
          </a:p>
        </p:txBody>
      </p:sp>
      <p:sp>
        <p:nvSpPr>
          <p:cNvPr id="257" name="Flowchart: Alternate Process 256"/>
          <p:cNvSpPr/>
          <p:nvPr/>
        </p:nvSpPr>
        <p:spPr>
          <a:xfrm>
            <a:off x="1668561" y="4187552"/>
            <a:ext cx="1296144"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accent2">
                    <a:lumMod val="75000"/>
                  </a:schemeClr>
                </a:solidFill>
              </a:rPr>
              <a:t>EDU#2 </a:t>
            </a:r>
            <a:r>
              <a:rPr lang="en-US" sz="1000" dirty="0">
                <a:solidFill>
                  <a:schemeClr val="accent2">
                    <a:lumMod val="75000"/>
                  </a:schemeClr>
                </a:solidFill>
              </a:rPr>
              <a:t> </a:t>
            </a:r>
          </a:p>
          <a:p>
            <a:pPr algn="ctr" fontAlgn="auto">
              <a:spcBef>
                <a:spcPts val="0"/>
              </a:spcBef>
              <a:spcAft>
                <a:spcPts val="0"/>
              </a:spcAft>
              <a:defRPr/>
            </a:pPr>
            <a:r>
              <a:rPr lang="en-US" sz="1000" dirty="0" smtClean="0">
                <a:solidFill>
                  <a:schemeClr val="accent2">
                    <a:lumMod val="75000"/>
                  </a:schemeClr>
                </a:solidFill>
              </a:rPr>
              <a:t>Performance testing</a:t>
            </a:r>
            <a:endParaRPr lang="en-US" sz="1000" dirty="0">
              <a:solidFill>
                <a:schemeClr val="accent2">
                  <a:lumMod val="75000"/>
                </a:schemeClr>
              </a:solidFill>
            </a:endParaRPr>
          </a:p>
        </p:txBody>
      </p:sp>
      <p:cxnSp>
        <p:nvCxnSpPr>
          <p:cNvPr id="258" name="Straight Arrow Connector 257"/>
          <p:cNvCxnSpPr/>
          <p:nvPr/>
        </p:nvCxnSpPr>
        <p:spPr>
          <a:xfrm>
            <a:off x="1236513" y="4187552"/>
            <a:ext cx="2093168" cy="16024"/>
          </a:xfrm>
          <a:prstGeom prst="straightConnector1">
            <a:avLst/>
          </a:prstGeom>
          <a:ln w="57150">
            <a:solidFill>
              <a:schemeClr val="accent2">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65" name="Flowchart: Alternate Process 264"/>
          <p:cNvSpPr/>
          <p:nvPr/>
        </p:nvSpPr>
        <p:spPr>
          <a:xfrm>
            <a:off x="3177281" y="4203576"/>
            <a:ext cx="55626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accent6">
                    <a:lumMod val="75000"/>
                  </a:schemeClr>
                </a:solidFill>
              </a:rPr>
              <a:t>EDU#3</a:t>
            </a:r>
            <a:r>
              <a:rPr lang="en-US" sz="1000" dirty="0">
                <a:solidFill>
                  <a:schemeClr val="accent6">
                    <a:lumMod val="75000"/>
                  </a:schemeClr>
                </a:solidFill>
              </a:rPr>
              <a:t>  Empty box vibe tests 10/07/2011-10/31/2011 (includes rigid feet and flexure tests)</a:t>
            </a:r>
          </a:p>
        </p:txBody>
      </p:sp>
      <p:cxnSp>
        <p:nvCxnSpPr>
          <p:cNvPr id="266" name="Straight Arrow Connector 265"/>
          <p:cNvCxnSpPr/>
          <p:nvPr/>
        </p:nvCxnSpPr>
        <p:spPr>
          <a:xfrm>
            <a:off x="3329681" y="4432176"/>
            <a:ext cx="152400" cy="0"/>
          </a:xfrm>
          <a:prstGeom prst="straightConnector1">
            <a:avLst/>
          </a:prstGeom>
          <a:ln w="57150">
            <a:solidFill>
              <a:schemeClr val="accent6">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70" name="Flowchart: Alternate Process 269"/>
          <p:cNvSpPr/>
          <p:nvPr/>
        </p:nvSpPr>
        <p:spPr>
          <a:xfrm>
            <a:off x="3710681" y="4432176"/>
            <a:ext cx="39624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accent6">
                    <a:lumMod val="75000"/>
                  </a:schemeClr>
                </a:solidFill>
              </a:rPr>
              <a:t>EDU#3</a:t>
            </a:r>
            <a:r>
              <a:rPr lang="en-US" sz="1000" dirty="0">
                <a:solidFill>
                  <a:schemeClr val="accent6">
                    <a:lumMod val="75000"/>
                  </a:schemeClr>
                </a:solidFill>
              </a:rPr>
              <a:t>  OSC. Build &amp; Test 11/01/2011-11/22/2011</a:t>
            </a:r>
          </a:p>
        </p:txBody>
      </p:sp>
      <p:cxnSp>
        <p:nvCxnSpPr>
          <p:cNvPr id="271" name="Straight Arrow Connector 270"/>
          <p:cNvCxnSpPr/>
          <p:nvPr/>
        </p:nvCxnSpPr>
        <p:spPr>
          <a:xfrm>
            <a:off x="3558281" y="4660776"/>
            <a:ext cx="152400" cy="0"/>
          </a:xfrm>
          <a:prstGeom prst="straightConnector1">
            <a:avLst/>
          </a:prstGeom>
          <a:ln w="57150">
            <a:solidFill>
              <a:schemeClr val="accent6">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72" name="Flowchart: Alternate Process 271"/>
          <p:cNvSpPr/>
          <p:nvPr/>
        </p:nvSpPr>
        <p:spPr>
          <a:xfrm>
            <a:off x="5812595" y="4889375"/>
            <a:ext cx="2444166"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accent6">
                    <a:lumMod val="75000"/>
                  </a:schemeClr>
                </a:solidFill>
              </a:rPr>
              <a:t>EDU#3</a:t>
            </a:r>
            <a:r>
              <a:rPr lang="en-US" sz="1000" dirty="0">
                <a:solidFill>
                  <a:schemeClr val="accent6">
                    <a:lumMod val="75000"/>
                  </a:schemeClr>
                </a:solidFill>
              </a:rPr>
              <a:t>  </a:t>
            </a:r>
            <a:r>
              <a:rPr lang="en-US" sz="1000" dirty="0" smtClean="0">
                <a:solidFill>
                  <a:schemeClr val="accent6">
                    <a:lumMod val="75000"/>
                  </a:schemeClr>
                </a:solidFill>
              </a:rPr>
              <a:t>TRL-6 Testing 1/1/2012-7/31/2012</a:t>
            </a:r>
            <a:endParaRPr lang="en-US" sz="1000" dirty="0">
              <a:solidFill>
                <a:schemeClr val="accent6">
                  <a:lumMod val="75000"/>
                </a:schemeClr>
              </a:solidFill>
            </a:endParaRPr>
          </a:p>
        </p:txBody>
      </p:sp>
      <p:cxnSp>
        <p:nvCxnSpPr>
          <p:cNvPr id="273" name="Straight Arrow Connector 272"/>
          <p:cNvCxnSpPr/>
          <p:nvPr/>
        </p:nvCxnSpPr>
        <p:spPr>
          <a:xfrm>
            <a:off x="3786881" y="4889376"/>
            <a:ext cx="152400" cy="0"/>
          </a:xfrm>
          <a:prstGeom prst="straightConnector1">
            <a:avLst/>
          </a:prstGeom>
          <a:ln w="57150">
            <a:solidFill>
              <a:schemeClr val="accent6">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flipV="1">
            <a:off x="3939281" y="5106154"/>
            <a:ext cx="1764402" cy="11822"/>
          </a:xfrm>
          <a:prstGeom prst="straightConnector1">
            <a:avLst/>
          </a:prstGeom>
          <a:ln w="57150">
            <a:solidFill>
              <a:schemeClr val="accent6">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95" name="Flowchart: Alternate Process 294"/>
          <p:cNvSpPr/>
          <p:nvPr/>
        </p:nvSpPr>
        <p:spPr>
          <a:xfrm>
            <a:off x="3863081" y="4660776"/>
            <a:ext cx="42672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accent6">
                    <a:lumMod val="75000"/>
                  </a:schemeClr>
                </a:solidFill>
              </a:rPr>
              <a:t>EDU#3</a:t>
            </a:r>
            <a:r>
              <a:rPr lang="en-US" sz="1000" dirty="0">
                <a:solidFill>
                  <a:schemeClr val="accent6">
                    <a:lumMod val="75000"/>
                  </a:schemeClr>
                </a:solidFill>
              </a:rPr>
              <a:t>  Amplifier Build/Test 11/23/2011-12/31/2011</a:t>
            </a:r>
          </a:p>
        </p:txBody>
      </p:sp>
      <p:cxnSp>
        <p:nvCxnSpPr>
          <p:cNvPr id="301" name="Curved Connector 300"/>
          <p:cNvCxnSpPr>
            <a:stCxn id="228" idx="1"/>
          </p:cNvCxnSpPr>
          <p:nvPr/>
        </p:nvCxnSpPr>
        <p:spPr>
          <a:xfrm rot="10800000" flipV="1">
            <a:off x="3405881" y="3609020"/>
            <a:ext cx="381000" cy="746956"/>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2" name="Curved Connector 311"/>
          <p:cNvCxnSpPr/>
          <p:nvPr/>
        </p:nvCxnSpPr>
        <p:spPr>
          <a:xfrm>
            <a:off x="3101081" y="3289176"/>
            <a:ext cx="685800" cy="15240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86" name="Flowchart: Alternate Process 285"/>
          <p:cNvSpPr/>
          <p:nvPr/>
        </p:nvSpPr>
        <p:spPr>
          <a:xfrm>
            <a:off x="2627784" y="1844824"/>
            <a:ext cx="15240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tx1"/>
                </a:solidFill>
              </a:rPr>
              <a:t>Brassboard </a:t>
            </a:r>
            <a:r>
              <a:rPr lang="en-US" sz="1000" b="1" dirty="0">
                <a:solidFill>
                  <a:schemeClr val="tx1"/>
                </a:solidFill>
              </a:rPr>
              <a:t>OCS #2</a:t>
            </a:r>
            <a:endParaRPr lang="en-US" sz="1000" dirty="0">
              <a:solidFill>
                <a:schemeClr val="tx1"/>
              </a:solidFill>
            </a:endParaRPr>
          </a:p>
          <a:p>
            <a:pPr algn="ctr" fontAlgn="auto">
              <a:spcBef>
                <a:spcPts val="0"/>
              </a:spcBef>
              <a:spcAft>
                <a:spcPts val="0"/>
              </a:spcAft>
              <a:defRPr/>
            </a:pPr>
            <a:r>
              <a:rPr lang="en-US" sz="1000" dirty="0" smtClean="0">
                <a:solidFill>
                  <a:schemeClr val="tx1"/>
                </a:solidFill>
              </a:rPr>
              <a:t>Build</a:t>
            </a:r>
          </a:p>
        </p:txBody>
      </p:sp>
      <p:cxnSp>
        <p:nvCxnSpPr>
          <p:cNvPr id="287" name="Straight Arrow Connector 286"/>
          <p:cNvCxnSpPr/>
          <p:nvPr/>
        </p:nvCxnSpPr>
        <p:spPr>
          <a:xfrm rot="10800000">
            <a:off x="3131840" y="1772816"/>
            <a:ext cx="381000" cy="1588"/>
          </a:xfrm>
          <a:prstGeom prst="straightConnector1">
            <a:avLst/>
          </a:prstGeom>
          <a:ln w="571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15" name="Flowchart: Alternate Process 314"/>
          <p:cNvSpPr/>
          <p:nvPr/>
        </p:nvSpPr>
        <p:spPr>
          <a:xfrm>
            <a:off x="971600" y="1628800"/>
            <a:ext cx="16764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tx1">
                    <a:lumMod val="50000"/>
                    <a:lumOff val="50000"/>
                  </a:schemeClr>
                </a:solidFill>
              </a:rPr>
              <a:t>Brassboard </a:t>
            </a:r>
            <a:r>
              <a:rPr lang="en-US" sz="1000" b="1" dirty="0">
                <a:solidFill>
                  <a:schemeClr val="tx1">
                    <a:lumMod val="50000"/>
                    <a:lumOff val="50000"/>
                  </a:schemeClr>
                </a:solidFill>
              </a:rPr>
              <a:t>OSC #1</a:t>
            </a:r>
            <a:endParaRPr lang="en-US" sz="1000" dirty="0">
              <a:solidFill>
                <a:schemeClr val="tx1">
                  <a:lumMod val="50000"/>
                  <a:lumOff val="50000"/>
                </a:schemeClr>
              </a:solidFill>
            </a:endParaRPr>
          </a:p>
          <a:p>
            <a:pPr algn="ctr" fontAlgn="auto">
              <a:spcBef>
                <a:spcPts val="0"/>
              </a:spcBef>
              <a:spcAft>
                <a:spcPts val="0"/>
              </a:spcAft>
              <a:defRPr/>
            </a:pPr>
            <a:r>
              <a:rPr lang="en-US" sz="1000" dirty="0">
                <a:solidFill>
                  <a:schemeClr val="tx1">
                    <a:lumMod val="50000"/>
                    <a:lumOff val="50000"/>
                  </a:schemeClr>
                </a:solidFill>
              </a:rPr>
              <a:t>Life </a:t>
            </a:r>
            <a:r>
              <a:rPr lang="en-US" sz="1000" dirty="0" smtClean="0">
                <a:solidFill>
                  <a:schemeClr val="tx1">
                    <a:lumMod val="50000"/>
                    <a:lumOff val="50000"/>
                  </a:schemeClr>
                </a:solidFill>
              </a:rPr>
              <a:t>Tests</a:t>
            </a:r>
            <a:endParaRPr lang="en-US" sz="1000" dirty="0">
              <a:solidFill>
                <a:schemeClr val="tx1">
                  <a:lumMod val="50000"/>
                  <a:lumOff val="50000"/>
                </a:schemeClr>
              </a:solidFill>
            </a:endParaRPr>
          </a:p>
        </p:txBody>
      </p:sp>
      <p:cxnSp>
        <p:nvCxnSpPr>
          <p:cNvPr id="316" name="Straight Arrow Connector 315"/>
          <p:cNvCxnSpPr/>
          <p:nvPr/>
        </p:nvCxnSpPr>
        <p:spPr>
          <a:xfrm>
            <a:off x="762000" y="1600200"/>
            <a:ext cx="1828800" cy="0"/>
          </a:xfrm>
          <a:prstGeom prst="straightConnector1">
            <a:avLst/>
          </a:prstGeom>
          <a:ln w="57150">
            <a:solidFill>
              <a:schemeClr val="tx1">
                <a:lumMod val="50000"/>
                <a:lumOff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17" name="Flowchart: Alternate Process 316"/>
          <p:cNvSpPr/>
          <p:nvPr/>
        </p:nvSpPr>
        <p:spPr>
          <a:xfrm>
            <a:off x="5855307" y="1611044"/>
            <a:ext cx="1859373"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tx1">
                    <a:lumMod val="50000"/>
                    <a:lumOff val="50000"/>
                  </a:schemeClr>
                </a:solidFill>
              </a:rPr>
              <a:t>Brassboard </a:t>
            </a:r>
            <a:r>
              <a:rPr lang="en-US" sz="1000" b="1" dirty="0">
                <a:solidFill>
                  <a:schemeClr val="tx1">
                    <a:lumMod val="50000"/>
                    <a:lumOff val="50000"/>
                  </a:schemeClr>
                </a:solidFill>
              </a:rPr>
              <a:t>OSC #1</a:t>
            </a:r>
            <a:endParaRPr lang="en-US" sz="1000" dirty="0">
              <a:solidFill>
                <a:schemeClr val="tx1">
                  <a:lumMod val="50000"/>
                  <a:lumOff val="50000"/>
                </a:schemeClr>
              </a:solidFill>
            </a:endParaRPr>
          </a:p>
          <a:p>
            <a:pPr algn="ctr" fontAlgn="auto">
              <a:spcBef>
                <a:spcPts val="0"/>
              </a:spcBef>
              <a:spcAft>
                <a:spcPts val="0"/>
              </a:spcAft>
              <a:defRPr/>
            </a:pPr>
            <a:r>
              <a:rPr lang="en-US" sz="1000" dirty="0" smtClean="0">
                <a:solidFill>
                  <a:schemeClr val="tx1">
                    <a:lumMod val="50000"/>
                    <a:lumOff val="50000"/>
                  </a:schemeClr>
                </a:solidFill>
              </a:rPr>
              <a:t>Restarted </a:t>
            </a:r>
            <a:r>
              <a:rPr lang="en-US" sz="1000" dirty="0">
                <a:solidFill>
                  <a:schemeClr val="tx1">
                    <a:lumMod val="50000"/>
                    <a:lumOff val="50000"/>
                  </a:schemeClr>
                </a:solidFill>
              </a:rPr>
              <a:t>Life </a:t>
            </a:r>
            <a:r>
              <a:rPr lang="en-US" sz="1000" dirty="0" smtClean="0">
                <a:solidFill>
                  <a:schemeClr val="tx1">
                    <a:lumMod val="50000"/>
                    <a:lumOff val="50000"/>
                  </a:schemeClr>
                </a:solidFill>
              </a:rPr>
              <a:t>Tests 12/2011</a:t>
            </a:r>
            <a:endParaRPr lang="en-US" sz="1000" dirty="0">
              <a:solidFill>
                <a:schemeClr val="tx1">
                  <a:lumMod val="50000"/>
                  <a:lumOff val="50000"/>
                </a:schemeClr>
              </a:solidFill>
            </a:endParaRPr>
          </a:p>
        </p:txBody>
      </p:sp>
      <p:cxnSp>
        <p:nvCxnSpPr>
          <p:cNvPr id="318" name="Straight Arrow Connector 317"/>
          <p:cNvCxnSpPr/>
          <p:nvPr/>
        </p:nvCxnSpPr>
        <p:spPr>
          <a:xfrm>
            <a:off x="3657600" y="1600200"/>
            <a:ext cx="5410200" cy="0"/>
          </a:xfrm>
          <a:prstGeom prst="straightConnector1">
            <a:avLst/>
          </a:prstGeom>
          <a:ln w="57150">
            <a:solidFill>
              <a:schemeClr val="tx1">
                <a:lumMod val="50000"/>
                <a:lumOff val="50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5" name="Flowchart: Alternate Process 274"/>
          <p:cNvSpPr/>
          <p:nvPr/>
        </p:nvSpPr>
        <p:spPr>
          <a:xfrm>
            <a:off x="1051992" y="2361456"/>
            <a:ext cx="16764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accent4">
                    <a:lumMod val="75000"/>
                  </a:schemeClr>
                </a:solidFill>
              </a:rPr>
              <a:t>Brassboard </a:t>
            </a:r>
            <a:r>
              <a:rPr lang="en-US" sz="1000" b="1" dirty="0">
                <a:solidFill>
                  <a:schemeClr val="accent4">
                    <a:lumMod val="75000"/>
                  </a:schemeClr>
                </a:solidFill>
              </a:rPr>
              <a:t>MOPA#1</a:t>
            </a:r>
            <a:r>
              <a:rPr lang="en-US" sz="1000" dirty="0">
                <a:solidFill>
                  <a:schemeClr val="accent4">
                    <a:lumMod val="75000"/>
                  </a:schemeClr>
                </a:solidFill>
              </a:rPr>
              <a:t> </a:t>
            </a:r>
          </a:p>
          <a:p>
            <a:pPr algn="ctr" fontAlgn="auto">
              <a:spcBef>
                <a:spcPts val="0"/>
              </a:spcBef>
              <a:spcAft>
                <a:spcPts val="0"/>
              </a:spcAft>
              <a:defRPr/>
            </a:pPr>
            <a:r>
              <a:rPr lang="en-US" sz="1000" dirty="0">
                <a:solidFill>
                  <a:schemeClr val="accent4">
                    <a:lumMod val="75000"/>
                  </a:schemeClr>
                </a:solidFill>
              </a:rPr>
              <a:t>Life </a:t>
            </a:r>
            <a:r>
              <a:rPr lang="en-US" sz="1000" dirty="0" smtClean="0">
                <a:solidFill>
                  <a:schemeClr val="accent4">
                    <a:lumMod val="75000"/>
                  </a:schemeClr>
                </a:solidFill>
              </a:rPr>
              <a:t>Tests</a:t>
            </a:r>
            <a:endParaRPr lang="en-US" sz="1000" dirty="0">
              <a:solidFill>
                <a:schemeClr val="accent4">
                  <a:lumMod val="75000"/>
                </a:schemeClr>
              </a:solidFill>
            </a:endParaRPr>
          </a:p>
        </p:txBody>
      </p:sp>
      <p:cxnSp>
        <p:nvCxnSpPr>
          <p:cNvPr id="276" name="Straight Arrow Connector 275"/>
          <p:cNvCxnSpPr/>
          <p:nvPr/>
        </p:nvCxnSpPr>
        <p:spPr>
          <a:xfrm>
            <a:off x="998984" y="2323728"/>
            <a:ext cx="1676400" cy="0"/>
          </a:xfrm>
          <a:prstGeom prst="straightConnector1">
            <a:avLst/>
          </a:prstGeom>
          <a:ln w="57150">
            <a:solidFill>
              <a:schemeClr val="accent4">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V="1">
            <a:off x="4989281" y="2325316"/>
            <a:ext cx="4114800" cy="634"/>
          </a:xfrm>
          <a:prstGeom prst="straightConnector1">
            <a:avLst/>
          </a:prstGeom>
          <a:ln w="57150">
            <a:solidFill>
              <a:schemeClr val="accent4">
                <a:lumMod val="7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0" name="Flowchart: Alternate Process 279"/>
          <p:cNvSpPr/>
          <p:nvPr/>
        </p:nvSpPr>
        <p:spPr>
          <a:xfrm>
            <a:off x="4776186" y="2247528"/>
            <a:ext cx="2394998" cy="4572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accent4">
                    <a:lumMod val="75000"/>
                  </a:schemeClr>
                </a:solidFill>
              </a:rPr>
              <a:t>Brassboard </a:t>
            </a:r>
            <a:r>
              <a:rPr lang="en-US" sz="1000" b="1" dirty="0">
                <a:solidFill>
                  <a:schemeClr val="accent4">
                    <a:lumMod val="75000"/>
                  </a:schemeClr>
                </a:solidFill>
              </a:rPr>
              <a:t>MOPA #1</a:t>
            </a:r>
          </a:p>
          <a:p>
            <a:pPr algn="ctr" fontAlgn="auto">
              <a:spcBef>
                <a:spcPts val="0"/>
              </a:spcBef>
              <a:spcAft>
                <a:spcPts val="0"/>
              </a:spcAft>
              <a:defRPr/>
            </a:pPr>
            <a:r>
              <a:rPr lang="en-US" sz="1000" dirty="0">
                <a:solidFill>
                  <a:schemeClr val="accent4">
                    <a:lumMod val="75000"/>
                  </a:schemeClr>
                </a:solidFill>
              </a:rPr>
              <a:t>Restart </a:t>
            </a:r>
            <a:r>
              <a:rPr lang="en-US" sz="1000" dirty="0" smtClean="0">
                <a:solidFill>
                  <a:schemeClr val="accent4">
                    <a:lumMod val="75000"/>
                  </a:schemeClr>
                </a:solidFill>
              </a:rPr>
              <a:t>@20 kHz Life-Testing  </a:t>
            </a:r>
            <a:r>
              <a:rPr lang="en-US" sz="1000" dirty="0">
                <a:solidFill>
                  <a:schemeClr val="accent4">
                    <a:lumMod val="75000"/>
                  </a:schemeClr>
                </a:solidFill>
              </a:rPr>
              <a:t>on </a:t>
            </a:r>
            <a:r>
              <a:rPr lang="en-US" sz="1000" dirty="0" smtClean="0">
                <a:solidFill>
                  <a:schemeClr val="accent4">
                    <a:lumMod val="75000"/>
                  </a:schemeClr>
                </a:solidFill>
              </a:rPr>
              <a:t>4/2012</a:t>
            </a:r>
            <a:endParaRPr lang="en-US" sz="1000" dirty="0">
              <a:solidFill>
                <a:schemeClr val="accent4">
                  <a:lumMod val="75000"/>
                </a:schemeClr>
              </a:solidFill>
            </a:endParaRPr>
          </a:p>
        </p:txBody>
      </p:sp>
      <p:sp>
        <p:nvSpPr>
          <p:cNvPr id="330" name="Flowchart: Alternate Process 329"/>
          <p:cNvSpPr/>
          <p:nvPr/>
        </p:nvSpPr>
        <p:spPr>
          <a:xfrm>
            <a:off x="4878011" y="2749114"/>
            <a:ext cx="1427584"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accent5">
                    <a:lumMod val="75000"/>
                  </a:schemeClr>
                </a:solidFill>
              </a:rPr>
              <a:t>Brassboard </a:t>
            </a:r>
            <a:r>
              <a:rPr lang="en-US" sz="1000" b="1" dirty="0">
                <a:solidFill>
                  <a:schemeClr val="accent5">
                    <a:lumMod val="75000"/>
                  </a:schemeClr>
                </a:solidFill>
              </a:rPr>
              <a:t>MOPA#2</a:t>
            </a:r>
            <a:r>
              <a:rPr lang="en-US" sz="1000" dirty="0">
                <a:solidFill>
                  <a:schemeClr val="accent5">
                    <a:lumMod val="75000"/>
                  </a:schemeClr>
                </a:solidFill>
              </a:rPr>
              <a:t> </a:t>
            </a:r>
          </a:p>
          <a:p>
            <a:pPr algn="ctr" fontAlgn="auto">
              <a:spcBef>
                <a:spcPts val="0"/>
              </a:spcBef>
              <a:spcAft>
                <a:spcPts val="0"/>
              </a:spcAft>
              <a:defRPr/>
            </a:pPr>
            <a:r>
              <a:rPr lang="en-US" sz="1000" dirty="0" smtClean="0">
                <a:solidFill>
                  <a:schemeClr val="accent5">
                    <a:lumMod val="75000"/>
                  </a:schemeClr>
                </a:solidFill>
              </a:rPr>
              <a:t>Build &amp; Test</a:t>
            </a:r>
            <a:endParaRPr lang="en-US" sz="1000" dirty="0">
              <a:solidFill>
                <a:schemeClr val="accent5">
                  <a:lumMod val="75000"/>
                </a:schemeClr>
              </a:solidFill>
            </a:endParaRPr>
          </a:p>
        </p:txBody>
      </p:sp>
      <p:cxnSp>
        <p:nvCxnSpPr>
          <p:cNvPr id="331" name="Straight Arrow Connector 330"/>
          <p:cNvCxnSpPr/>
          <p:nvPr/>
        </p:nvCxnSpPr>
        <p:spPr>
          <a:xfrm>
            <a:off x="4433109" y="2743200"/>
            <a:ext cx="2286000" cy="1588"/>
          </a:xfrm>
          <a:prstGeom prst="straightConnector1">
            <a:avLst/>
          </a:prstGeom>
          <a:ln w="57150">
            <a:solidFill>
              <a:schemeClr val="accent5">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34" name="Flowchart: Alternate Process 333"/>
          <p:cNvSpPr/>
          <p:nvPr/>
        </p:nvSpPr>
        <p:spPr>
          <a:xfrm>
            <a:off x="7090545" y="2363677"/>
            <a:ext cx="1563216"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accent5">
                    <a:lumMod val="75000"/>
                  </a:schemeClr>
                </a:solidFill>
              </a:rPr>
              <a:t>Brassboard </a:t>
            </a:r>
            <a:r>
              <a:rPr lang="en-US" sz="1000" b="1" dirty="0">
                <a:solidFill>
                  <a:schemeClr val="accent5">
                    <a:lumMod val="75000"/>
                  </a:schemeClr>
                </a:solidFill>
              </a:rPr>
              <a:t>MOPA#2</a:t>
            </a:r>
            <a:r>
              <a:rPr lang="en-US" sz="1000" dirty="0">
                <a:solidFill>
                  <a:schemeClr val="accent5">
                    <a:lumMod val="75000"/>
                  </a:schemeClr>
                </a:solidFill>
              </a:rPr>
              <a:t> </a:t>
            </a:r>
          </a:p>
          <a:p>
            <a:pPr algn="ctr" fontAlgn="auto">
              <a:spcBef>
                <a:spcPts val="0"/>
              </a:spcBef>
              <a:spcAft>
                <a:spcPts val="0"/>
              </a:spcAft>
              <a:defRPr/>
            </a:pPr>
            <a:r>
              <a:rPr lang="en-US" sz="1000" dirty="0">
                <a:solidFill>
                  <a:schemeClr val="accent5">
                    <a:lumMod val="75000"/>
                  </a:schemeClr>
                </a:solidFill>
              </a:rPr>
              <a:t>Life Test </a:t>
            </a:r>
            <a:r>
              <a:rPr lang="en-US" sz="1000" dirty="0" smtClean="0">
                <a:solidFill>
                  <a:schemeClr val="accent5">
                    <a:lumMod val="75000"/>
                  </a:schemeClr>
                </a:solidFill>
              </a:rPr>
              <a:t>Begins 11/2012</a:t>
            </a:r>
            <a:endParaRPr lang="en-US" sz="1000" dirty="0">
              <a:solidFill>
                <a:schemeClr val="accent5">
                  <a:lumMod val="75000"/>
                </a:schemeClr>
              </a:solidFill>
            </a:endParaRPr>
          </a:p>
        </p:txBody>
      </p:sp>
      <p:cxnSp>
        <p:nvCxnSpPr>
          <p:cNvPr id="335" name="Straight Arrow Connector 334"/>
          <p:cNvCxnSpPr/>
          <p:nvPr/>
        </p:nvCxnSpPr>
        <p:spPr>
          <a:xfrm>
            <a:off x="6852454" y="2734147"/>
            <a:ext cx="2194560" cy="10641"/>
          </a:xfrm>
          <a:prstGeom prst="straightConnector1">
            <a:avLst/>
          </a:prstGeom>
          <a:ln w="57150">
            <a:solidFill>
              <a:schemeClr val="accent5">
                <a:lumMod val="7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76200" y="1600200"/>
            <a:ext cx="533400" cy="1588"/>
          </a:xfrm>
          <a:prstGeom prst="straightConnector1">
            <a:avLst/>
          </a:prstGeom>
          <a:ln w="57150">
            <a:solidFill>
              <a:schemeClr val="tx1">
                <a:lumMod val="50000"/>
                <a:lumOff val="50000"/>
              </a:schemeClr>
            </a:solidFill>
            <a:headEnd type="none" w="med" len="med"/>
            <a:tailEnd type="diamond" w="med" len="med"/>
          </a:ln>
        </p:spPr>
        <p:style>
          <a:lnRef idx="1">
            <a:schemeClr val="accent1"/>
          </a:lnRef>
          <a:fillRef idx="0">
            <a:schemeClr val="accent1"/>
          </a:fillRef>
          <a:effectRef idx="0">
            <a:schemeClr val="accent1"/>
          </a:effectRef>
          <a:fontRef idx="minor">
            <a:schemeClr val="tx1"/>
          </a:fontRef>
        </p:style>
      </p:cxnSp>
      <p:sp>
        <p:nvSpPr>
          <p:cNvPr id="76" name="Flowchart: Alternate Process 314"/>
          <p:cNvSpPr/>
          <p:nvPr/>
        </p:nvSpPr>
        <p:spPr>
          <a:xfrm>
            <a:off x="0" y="1676400"/>
            <a:ext cx="12192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tx1">
                    <a:lumMod val="50000"/>
                    <a:lumOff val="50000"/>
                  </a:schemeClr>
                </a:solidFill>
              </a:rPr>
              <a:t>Brassboard </a:t>
            </a:r>
            <a:r>
              <a:rPr lang="en-US" sz="1000" b="1" dirty="0">
                <a:solidFill>
                  <a:schemeClr val="tx1">
                    <a:lumMod val="50000"/>
                    <a:lumOff val="50000"/>
                  </a:schemeClr>
                </a:solidFill>
              </a:rPr>
              <a:t>OSC #1</a:t>
            </a:r>
            <a:endParaRPr lang="en-US" sz="1000" dirty="0" smtClean="0">
              <a:solidFill>
                <a:schemeClr val="tx1">
                  <a:lumMod val="50000"/>
                  <a:lumOff val="50000"/>
                </a:schemeClr>
              </a:solidFill>
            </a:endParaRPr>
          </a:p>
          <a:p>
            <a:pPr algn="ctr" fontAlgn="auto">
              <a:spcBef>
                <a:spcPts val="0"/>
              </a:spcBef>
              <a:spcAft>
                <a:spcPts val="0"/>
              </a:spcAft>
              <a:defRPr/>
            </a:pPr>
            <a:r>
              <a:rPr lang="en-US" sz="1000" dirty="0" smtClean="0">
                <a:solidFill>
                  <a:schemeClr val="tx1">
                    <a:lumMod val="50000"/>
                    <a:lumOff val="50000"/>
                  </a:schemeClr>
                </a:solidFill>
              </a:rPr>
              <a:t>Build</a:t>
            </a:r>
          </a:p>
        </p:txBody>
      </p:sp>
      <p:cxnSp>
        <p:nvCxnSpPr>
          <p:cNvPr id="79" name="Straight Arrow Connector 78"/>
          <p:cNvCxnSpPr/>
          <p:nvPr/>
        </p:nvCxnSpPr>
        <p:spPr>
          <a:xfrm>
            <a:off x="84584" y="2323728"/>
            <a:ext cx="762000" cy="1588"/>
          </a:xfrm>
          <a:prstGeom prst="straightConnector1">
            <a:avLst/>
          </a:prstGeom>
          <a:ln w="57150">
            <a:solidFill>
              <a:schemeClr val="accent4">
                <a:lumMod val="75000"/>
              </a:schemeClr>
            </a:solidFill>
            <a:headEnd type="none" w="med" len="med"/>
            <a:tailEnd type="diamond" w="med" len="med"/>
          </a:ln>
        </p:spPr>
        <p:style>
          <a:lnRef idx="1">
            <a:schemeClr val="accent1"/>
          </a:lnRef>
          <a:fillRef idx="0">
            <a:schemeClr val="accent1"/>
          </a:fillRef>
          <a:effectRef idx="0">
            <a:schemeClr val="accent1"/>
          </a:effectRef>
          <a:fontRef idx="minor">
            <a:schemeClr val="tx1"/>
          </a:fontRef>
        </p:style>
      </p:cxnSp>
      <p:sp>
        <p:nvSpPr>
          <p:cNvPr id="81" name="Flowchart: Alternate Process 274"/>
          <p:cNvSpPr/>
          <p:nvPr/>
        </p:nvSpPr>
        <p:spPr>
          <a:xfrm>
            <a:off x="-15576" y="2361456"/>
            <a:ext cx="13716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accent4">
                    <a:lumMod val="75000"/>
                  </a:schemeClr>
                </a:solidFill>
              </a:rPr>
              <a:t>Brassboard </a:t>
            </a:r>
            <a:r>
              <a:rPr lang="en-US" sz="1000" b="1" dirty="0">
                <a:solidFill>
                  <a:schemeClr val="accent4">
                    <a:lumMod val="75000"/>
                  </a:schemeClr>
                </a:solidFill>
              </a:rPr>
              <a:t>MOPA#1</a:t>
            </a:r>
            <a:r>
              <a:rPr lang="en-US" sz="1000" dirty="0">
                <a:solidFill>
                  <a:schemeClr val="accent4">
                    <a:lumMod val="75000"/>
                  </a:schemeClr>
                </a:solidFill>
              </a:rPr>
              <a:t> </a:t>
            </a:r>
            <a:endParaRPr lang="en-US" sz="1000" dirty="0" smtClean="0">
              <a:solidFill>
                <a:schemeClr val="accent4">
                  <a:lumMod val="75000"/>
                </a:schemeClr>
              </a:solidFill>
            </a:endParaRPr>
          </a:p>
          <a:p>
            <a:pPr algn="ctr" fontAlgn="auto">
              <a:spcBef>
                <a:spcPts val="0"/>
              </a:spcBef>
              <a:spcAft>
                <a:spcPts val="0"/>
              </a:spcAft>
              <a:defRPr/>
            </a:pPr>
            <a:r>
              <a:rPr lang="en-US" sz="1000" dirty="0" smtClean="0">
                <a:solidFill>
                  <a:schemeClr val="accent4">
                    <a:lumMod val="75000"/>
                  </a:schemeClr>
                </a:solidFill>
              </a:rPr>
              <a:t>Build</a:t>
            </a:r>
          </a:p>
        </p:txBody>
      </p:sp>
      <p:cxnSp>
        <p:nvCxnSpPr>
          <p:cNvPr id="82" name="Straight Arrow Connector 81"/>
          <p:cNvCxnSpPr/>
          <p:nvPr/>
        </p:nvCxnSpPr>
        <p:spPr>
          <a:xfrm>
            <a:off x="2827784" y="2323728"/>
            <a:ext cx="2011680" cy="1588"/>
          </a:xfrm>
          <a:prstGeom prst="straightConnector1">
            <a:avLst/>
          </a:prstGeom>
          <a:ln w="57150">
            <a:solidFill>
              <a:schemeClr val="accent4">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4" name="Flowchart: Alternate Process 274"/>
          <p:cNvSpPr/>
          <p:nvPr/>
        </p:nvSpPr>
        <p:spPr>
          <a:xfrm>
            <a:off x="2903984" y="2323728"/>
            <a:ext cx="9144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accent4">
                    <a:lumMod val="75000"/>
                  </a:schemeClr>
                </a:solidFill>
              </a:rPr>
              <a:t>BB </a:t>
            </a:r>
            <a:r>
              <a:rPr lang="en-US" sz="1000" b="1" dirty="0">
                <a:solidFill>
                  <a:schemeClr val="accent4">
                    <a:lumMod val="75000"/>
                  </a:schemeClr>
                </a:solidFill>
              </a:rPr>
              <a:t>MOPA#1</a:t>
            </a:r>
            <a:r>
              <a:rPr lang="en-US" sz="1000" dirty="0">
                <a:solidFill>
                  <a:schemeClr val="accent4">
                    <a:lumMod val="75000"/>
                  </a:schemeClr>
                </a:solidFill>
              </a:rPr>
              <a:t> </a:t>
            </a:r>
            <a:endParaRPr lang="en-US" sz="1000" dirty="0" smtClean="0">
              <a:solidFill>
                <a:schemeClr val="accent4">
                  <a:lumMod val="75000"/>
                </a:schemeClr>
              </a:solidFill>
            </a:endParaRPr>
          </a:p>
          <a:p>
            <a:pPr algn="ctr" fontAlgn="auto">
              <a:spcBef>
                <a:spcPts val="0"/>
              </a:spcBef>
              <a:spcAft>
                <a:spcPts val="0"/>
              </a:spcAft>
              <a:defRPr/>
            </a:pPr>
            <a:r>
              <a:rPr lang="en-US" sz="1000" dirty="0" smtClean="0">
                <a:solidFill>
                  <a:schemeClr val="accent4">
                    <a:lumMod val="75000"/>
                  </a:schemeClr>
                </a:solidFill>
              </a:rPr>
              <a:t>Redesign</a:t>
            </a:r>
            <a:endParaRPr lang="en-US" sz="1000" dirty="0">
              <a:solidFill>
                <a:schemeClr val="accent4">
                  <a:lumMod val="75000"/>
                </a:schemeClr>
              </a:solidFill>
            </a:endParaRPr>
          </a:p>
        </p:txBody>
      </p:sp>
      <p:sp>
        <p:nvSpPr>
          <p:cNvPr id="88" name="Flowchart: Alternate Process 285"/>
          <p:cNvSpPr/>
          <p:nvPr/>
        </p:nvSpPr>
        <p:spPr>
          <a:xfrm>
            <a:off x="4283968" y="1772816"/>
            <a:ext cx="1524000"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smtClean="0">
                <a:solidFill>
                  <a:schemeClr val="tx1"/>
                </a:solidFill>
              </a:rPr>
              <a:t>Brassboard </a:t>
            </a:r>
            <a:r>
              <a:rPr lang="en-US" sz="1000" b="1" dirty="0">
                <a:solidFill>
                  <a:schemeClr val="tx1"/>
                </a:solidFill>
              </a:rPr>
              <a:t>OCS #2</a:t>
            </a:r>
            <a:endParaRPr lang="en-US" sz="1000" dirty="0" smtClean="0">
              <a:solidFill>
                <a:schemeClr val="tx1"/>
              </a:solidFill>
            </a:endParaRPr>
          </a:p>
          <a:p>
            <a:pPr algn="ctr" fontAlgn="auto">
              <a:spcBef>
                <a:spcPts val="0"/>
              </a:spcBef>
              <a:spcAft>
                <a:spcPts val="0"/>
              </a:spcAft>
              <a:defRPr/>
            </a:pPr>
            <a:r>
              <a:rPr lang="en-US" sz="1000" dirty="0" smtClean="0">
                <a:solidFill>
                  <a:schemeClr val="tx1"/>
                </a:solidFill>
              </a:rPr>
              <a:t>Radiation Test</a:t>
            </a:r>
            <a:endParaRPr lang="en-US" sz="1000" dirty="0">
              <a:solidFill>
                <a:schemeClr val="tx1"/>
              </a:solidFill>
            </a:endParaRPr>
          </a:p>
        </p:txBody>
      </p:sp>
      <p:cxnSp>
        <p:nvCxnSpPr>
          <p:cNvPr id="89" name="Straight Arrow Connector 88"/>
          <p:cNvCxnSpPr/>
          <p:nvPr/>
        </p:nvCxnSpPr>
        <p:spPr>
          <a:xfrm flipH="1">
            <a:off x="4644008" y="1772816"/>
            <a:ext cx="685800" cy="0"/>
          </a:xfrm>
          <a:prstGeom prst="straightConnector1">
            <a:avLst/>
          </a:prstGeom>
          <a:ln w="571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4167881" y="4203576"/>
            <a:ext cx="4876800" cy="1588"/>
          </a:xfrm>
          <a:prstGeom prst="straightConnector1">
            <a:avLst/>
          </a:prstGeom>
          <a:ln w="57150">
            <a:solidFill>
              <a:schemeClr val="accent2">
                <a:lumMod val="7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Flowchart: Alternate Process 256"/>
          <p:cNvSpPr/>
          <p:nvPr/>
        </p:nvSpPr>
        <p:spPr>
          <a:xfrm>
            <a:off x="444425" y="4187552"/>
            <a:ext cx="576064" cy="381000"/>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accent2">
                    <a:lumMod val="75000"/>
                  </a:schemeClr>
                </a:solidFill>
              </a:rPr>
              <a:t>EDU#2 </a:t>
            </a:r>
            <a:r>
              <a:rPr lang="en-US" sz="1000" dirty="0">
                <a:solidFill>
                  <a:schemeClr val="accent2">
                    <a:lumMod val="75000"/>
                  </a:schemeClr>
                </a:solidFill>
              </a:rPr>
              <a:t> </a:t>
            </a:r>
          </a:p>
          <a:p>
            <a:pPr algn="ctr" fontAlgn="auto">
              <a:spcBef>
                <a:spcPts val="0"/>
              </a:spcBef>
              <a:spcAft>
                <a:spcPts val="0"/>
              </a:spcAft>
              <a:defRPr/>
            </a:pPr>
            <a:r>
              <a:rPr lang="en-US" sz="1000" dirty="0" smtClean="0">
                <a:solidFill>
                  <a:schemeClr val="accent2">
                    <a:lumMod val="75000"/>
                  </a:schemeClr>
                </a:solidFill>
              </a:rPr>
              <a:t>Build</a:t>
            </a:r>
            <a:endParaRPr lang="en-US" sz="1000" dirty="0">
              <a:solidFill>
                <a:schemeClr val="accent2">
                  <a:lumMod val="75000"/>
                </a:schemeClr>
              </a:solidFill>
            </a:endParaRPr>
          </a:p>
        </p:txBody>
      </p:sp>
      <p:cxnSp>
        <p:nvCxnSpPr>
          <p:cNvPr id="80" name="Straight Arrow Connector 79"/>
          <p:cNvCxnSpPr/>
          <p:nvPr/>
        </p:nvCxnSpPr>
        <p:spPr>
          <a:xfrm>
            <a:off x="372417" y="4187552"/>
            <a:ext cx="720080" cy="0"/>
          </a:xfrm>
          <a:prstGeom prst="straightConnector1">
            <a:avLst/>
          </a:prstGeom>
          <a:ln w="57150">
            <a:solidFill>
              <a:schemeClr val="accent2">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83" name="Picture 3" descr="C:\Users\fhovis\Desktop\P1000671.JPG"/>
          <p:cNvPicPr>
            <a:picLocks noChangeAspect="1" noChangeArrowheads="1"/>
          </p:cNvPicPr>
          <p:nvPr/>
        </p:nvPicPr>
        <p:blipFill rotWithShape="1">
          <a:blip r:embed="rId2" cstate="print"/>
          <a:srcRect l="6390" t="28514" b="19270"/>
          <a:stretch/>
        </p:blipFill>
        <p:spPr bwMode="auto">
          <a:xfrm>
            <a:off x="6530224" y="2924944"/>
            <a:ext cx="2563522" cy="1066919"/>
          </a:xfrm>
          <a:prstGeom prst="rect">
            <a:avLst/>
          </a:prstGeom>
          <a:noFill/>
        </p:spPr>
      </p:pic>
      <p:pic>
        <p:nvPicPr>
          <p:cNvPr id="8" name="Picture 7"/>
          <p:cNvPicPr>
            <a:picLocks noChangeAspect="1"/>
          </p:cNvPicPr>
          <p:nvPr/>
        </p:nvPicPr>
        <p:blipFill>
          <a:blip r:embed="rId3" cstate="print"/>
          <a:stretch>
            <a:fillRect/>
          </a:stretch>
        </p:blipFill>
        <p:spPr>
          <a:xfrm>
            <a:off x="-108520" y="4581128"/>
            <a:ext cx="3880010" cy="2140885"/>
          </a:xfrm>
          <a:prstGeom prst="rect">
            <a:avLst/>
          </a:prstGeom>
        </p:spPr>
      </p:pic>
      <p:pic>
        <p:nvPicPr>
          <p:cNvPr id="77" name="Picture 76"/>
          <p:cNvPicPr>
            <a:picLocks noChangeAspect="1"/>
          </p:cNvPicPr>
          <p:nvPr/>
        </p:nvPicPr>
        <p:blipFill rotWithShape="1">
          <a:blip r:embed="rId4" cstate="print"/>
          <a:srcRect t="2568" b="33079"/>
          <a:stretch/>
        </p:blipFill>
        <p:spPr>
          <a:xfrm>
            <a:off x="4211960" y="5229200"/>
            <a:ext cx="4479838" cy="1547827"/>
          </a:xfrm>
          <a:prstGeom prst="rect">
            <a:avLst/>
          </a:prstGeom>
        </p:spPr>
      </p:pic>
      <p:sp>
        <p:nvSpPr>
          <p:cNvPr id="85" name="Flowchart: Alternate Process 256"/>
          <p:cNvSpPr/>
          <p:nvPr/>
        </p:nvSpPr>
        <p:spPr>
          <a:xfrm>
            <a:off x="5101186" y="4026959"/>
            <a:ext cx="3698240" cy="162327"/>
          </a:xfrm>
          <a:prstGeom prst="flowChartAlternateProcess">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n-US" sz="1000" b="1" dirty="0">
                <a:solidFill>
                  <a:schemeClr val="accent2">
                    <a:lumMod val="75000"/>
                  </a:schemeClr>
                </a:solidFill>
              </a:rPr>
              <a:t>EDU#2 </a:t>
            </a:r>
            <a:r>
              <a:rPr lang="en-US" sz="1000" dirty="0">
                <a:solidFill>
                  <a:schemeClr val="accent2">
                    <a:lumMod val="75000"/>
                  </a:schemeClr>
                </a:solidFill>
              </a:rPr>
              <a:t> </a:t>
            </a:r>
            <a:r>
              <a:rPr lang="en-US" sz="1000" dirty="0" smtClean="0">
                <a:solidFill>
                  <a:schemeClr val="accent2">
                    <a:lumMod val="75000"/>
                  </a:schemeClr>
                </a:solidFill>
              </a:rPr>
              <a:t>long-term testing w/ external frequency doubling @ GSFC</a:t>
            </a:r>
            <a:endParaRPr lang="en-US" sz="1000" dirty="0">
              <a:solidFill>
                <a:schemeClr val="accent2">
                  <a:lumMod val="75000"/>
                </a:schemeClr>
              </a:solidFill>
            </a:endParaRPr>
          </a:p>
        </p:txBody>
      </p:sp>
      <p:sp>
        <p:nvSpPr>
          <p:cNvPr id="87" name="Freeform 84"/>
          <p:cNvSpPr>
            <a:spLocks noChangeArrowheads="1"/>
          </p:cNvSpPr>
          <p:nvPr/>
        </p:nvSpPr>
        <p:spPr bwMode="auto">
          <a:xfrm>
            <a:off x="7006442" y="1421479"/>
            <a:ext cx="0" cy="98425"/>
          </a:xfrm>
          <a:custGeom>
            <a:avLst/>
            <a:gdLst>
              <a:gd name="T0" fmla="*/ 0 h 5"/>
              <a:gd name="T1" fmla="*/ 5 h 5"/>
              <a:gd name="T2" fmla="*/ 0 60000 65536"/>
              <a:gd name="T3" fmla="*/ 0 60000 65536"/>
              <a:gd name="T4" fmla="*/ 0 h 5"/>
              <a:gd name="T5" fmla="*/ 5 h 5"/>
            </a:gdLst>
            <a:ahLst/>
            <a:cxnLst>
              <a:cxn ang="T2">
                <a:pos x="0" y="T0"/>
              </a:cxn>
              <a:cxn ang="T3">
                <a:pos x="0" y="T1"/>
              </a:cxn>
            </a:cxnLst>
            <a:rect l="0" t="T4" r="0" b="T5"/>
            <a:pathLst>
              <a:path h="5">
                <a:moveTo>
                  <a:pt x="0" y="0"/>
                </a:moveTo>
                <a:lnTo>
                  <a:pt x="0" y="5"/>
                </a:lnTo>
              </a:path>
            </a:pathLst>
          </a:custGeom>
          <a:solidFill>
            <a:srgbClr val="FFFFFF"/>
          </a:solidFill>
          <a:ln w="1">
            <a:solidFill>
              <a:srgbClr val="8EA3BD"/>
            </a:solidFill>
            <a:round/>
            <a:headEnd/>
            <a:tailEnd/>
          </a:ln>
        </p:spPr>
        <p:txBody>
          <a:bodyPr>
            <a:prstTxWarp prst="textNoShape">
              <a:avLst/>
            </a:prstTxWarp>
          </a:bodyPr>
          <a:lstStyle/>
          <a:p>
            <a:endParaRPr lang="en-US" dirty="0">
              <a:latin typeface="Calibri" pitchFamily="-72" charset="0"/>
            </a:endParaRPr>
          </a:p>
        </p:txBody>
      </p:sp>
    </p:spTree>
    <p:extLst>
      <p:ext uri="{BB962C8B-B14F-4D97-AF65-F5344CB8AC3E}">
        <p14:creationId xmlns="" xmlns:p14="http://schemas.microsoft.com/office/powerpoint/2010/main" val="256953621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128016" y="1264920"/>
            <a:ext cx="8860028" cy="1935480"/>
          </a:xfrm>
          <a:ln>
            <a:noFill/>
          </a:ln>
        </p:spPr>
        <p:txBody>
          <a:bodyPr>
            <a:normAutofit fontScale="62500" lnSpcReduction="20000"/>
          </a:bodyPr>
          <a:lstStyle/>
          <a:p>
            <a:pPr>
              <a:spcAft>
                <a:spcPts val="600"/>
              </a:spcAft>
            </a:pPr>
            <a:r>
              <a:rPr lang="en-US" dirty="0" smtClean="0"/>
              <a:t>Chart below  graphically illustrates the model used to used to estimate bus power needed to generate 9 W of 532 nm laser output</a:t>
            </a:r>
          </a:p>
          <a:p>
            <a:pPr lvl="1">
              <a:spcBef>
                <a:spcPts val="0"/>
              </a:spcBef>
              <a:spcAft>
                <a:spcPts val="300"/>
              </a:spcAft>
            </a:pPr>
            <a:r>
              <a:rPr lang="en-US" dirty="0" smtClean="0">
                <a:solidFill>
                  <a:srgbClr val="FF0000"/>
                </a:solidFill>
              </a:rPr>
              <a:t>Current MOPA optical to optical efficiency of 38% supports a wall plug efficiency to 532 nm of  6.5%</a:t>
            </a:r>
          </a:p>
          <a:p>
            <a:pPr>
              <a:spcAft>
                <a:spcPts val="300"/>
              </a:spcAft>
            </a:pPr>
            <a:r>
              <a:rPr lang="en-US" dirty="0" smtClean="0"/>
              <a:t>Overhead power is defined as total power output from the power board required for the control board, sensor board, Q-switch driver, energy monitor, pressure  sensor, Volume Bragg Grating  (VBG) heater, and second harmonic generator (SHG) heater</a:t>
            </a:r>
          </a:p>
        </p:txBody>
      </p:sp>
      <p:sp>
        <p:nvSpPr>
          <p:cNvPr id="4" name="TextBox 3"/>
          <p:cNvSpPr txBox="1"/>
          <p:nvPr/>
        </p:nvSpPr>
        <p:spPr>
          <a:xfrm>
            <a:off x="1307064" y="152400"/>
            <a:ext cx="6084336" cy="1077218"/>
          </a:xfrm>
          <a:prstGeom prst="rect">
            <a:avLst/>
          </a:prstGeom>
          <a:noFill/>
        </p:spPr>
        <p:txBody>
          <a:bodyPr wrap="square" rtlCol="0">
            <a:spAutoFit/>
          </a:bodyPr>
          <a:lstStyle/>
          <a:p>
            <a:pPr algn="ctr">
              <a:spcBef>
                <a:spcPct val="0"/>
              </a:spcBef>
            </a:pPr>
            <a:r>
              <a:rPr lang="en-US" sz="3200" dirty="0">
                <a:latin typeface="+mj-lt"/>
                <a:ea typeface="+mj-ea"/>
                <a:cs typeface="+mj-cs"/>
              </a:rPr>
              <a:t>Flow Chart for Current Best Estimate, Beginning Of Life Power</a:t>
            </a:r>
          </a:p>
        </p:txBody>
      </p:sp>
      <p:sp>
        <p:nvSpPr>
          <p:cNvPr id="163" name="Rectangle 312"/>
          <p:cNvSpPr>
            <a:spLocks noChangeArrowheads="1"/>
          </p:cNvSpPr>
          <p:nvPr/>
        </p:nvSpPr>
        <p:spPr bwMode="auto">
          <a:xfrm>
            <a:off x="643519" y="4747876"/>
            <a:ext cx="578465" cy="455676"/>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pic>
        <p:nvPicPr>
          <p:cNvPr id="164" name="Picture 199"/>
          <p:cNvPicPr>
            <a:picLocks noChangeAspect="1" noChangeArrowheads="1"/>
          </p:cNvPicPr>
          <p:nvPr/>
        </p:nvPicPr>
        <p:blipFill>
          <a:blip r:embed="rId3" cstate="print"/>
          <a:srcRect/>
          <a:stretch>
            <a:fillRect/>
          </a:stretch>
        </p:blipFill>
        <p:spPr bwMode="auto">
          <a:xfrm>
            <a:off x="304800" y="2971800"/>
            <a:ext cx="8734976" cy="3657600"/>
          </a:xfrm>
          <a:prstGeom prst="rect">
            <a:avLst/>
          </a:prstGeom>
          <a:noFill/>
          <a:ln w="9525">
            <a:noFill/>
            <a:miter lim="800000"/>
            <a:headEnd/>
            <a:tailEnd/>
          </a:ln>
        </p:spPr>
      </p:pic>
      <p:grpSp>
        <p:nvGrpSpPr>
          <p:cNvPr id="2" name="Group 169"/>
          <p:cNvGrpSpPr/>
          <p:nvPr/>
        </p:nvGrpSpPr>
        <p:grpSpPr>
          <a:xfrm>
            <a:off x="3711772" y="5252490"/>
            <a:ext cx="774700" cy="498239"/>
            <a:chOff x="2830512" y="4563370"/>
            <a:chExt cx="774700" cy="631825"/>
          </a:xfrm>
        </p:grpSpPr>
        <p:sp>
          <p:nvSpPr>
            <p:cNvPr id="166" name="Rectangle 245"/>
            <p:cNvSpPr>
              <a:spLocks noChangeArrowheads="1"/>
            </p:cNvSpPr>
            <p:nvPr/>
          </p:nvSpPr>
          <p:spPr bwMode="auto">
            <a:xfrm>
              <a:off x="2851150" y="4572343"/>
              <a:ext cx="731837" cy="58737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68" name="Freeform 248"/>
            <p:cNvSpPr>
              <a:spLocks noEditPoints="1"/>
            </p:cNvSpPr>
            <p:nvPr/>
          </p:nvSpPr>
          <p:spPr bwMode="auto">
            <a:xfrm>
              <a:off x="2830512" y="4563370"/>
              <a:ext cx="774700" cy="631825"/>
            </a:xfrm>
            <a:custGeom>
              <a:avLst/>
              <a:gdLst/>
              <a:ahLst/>
              <a:cxnLst>
                <a:cxn ang="0">
                  <a:pos x="0" y="24"/>
                </a:cxn>
                <a:cxn ang="0">
                  <a:pos x="24" y="0"/>
                </a:cxn>
                <a:cxn ang="0">
                  <a:pos x="840" y="0"/>
                </a:cxn>
                <a:cxn ang="0">
                  <a:pos x="864" y="24"/>
                </a:cxn>
                <a:cxn ang="0">
                  <a:pos x="864" y="680"/>
                </a:cxn>
                <a:cxn ang="0">
                  <a:pos x="840" y="704"/>
                </a:cxn>
                <a:cxn ang="0">
                  <a:pos x="24" y="704"/>
                </a:cxn>
                <a:cxn ang="0">
                  <a:pos x="0" y="680"/>
                </a:cxn>
                <a:cxn ang="0">
                  <a:pos x="0" y="24"/>
                </a:cxn>
                <a:cxn ang="0">
                  <a:pos x="48" y="680"/>
                </a:cxn>
                <a:cxn ang="0">
                  <a:pos x="24" y="656"/>
                </a:cxn>
                <a:cxn ang="0">
                  <a:pos x="840" y="656"/>
                </a:cxn>
                <a:cxn ang="0">
                  <a:pos x="816" y="680"/>
                </a:cxn>
                <a:cxn ang="0">
                  <a:pos x="816" y="24"/>
                </a:cxn>
                <a:cxn ang="0">
                  <a:pos x="840" y="48"/>
                </a:cxn>
                <a:cxn ang="0">
                  <a:pos x="24" y="48"/>
                </a:cxn>
                <a:cxn ang="0">
                  <a:pos x="48" y="24"/>
                </a:cxn>
                <a:cxn ang="0">
                  <a:pos x="48" y="680"/>
                </a:cxn>
              </a:cxnLst>
              <a:rect l="0" t="0" r="r" b="b"/>
              <a:pathLst>
                <a:path w="864" h="704">
                  <a:moveTo>
                    <a:pt x="0" y="24"/>
                  </a:moveTo>
                  <a:cubicBezTo>
                    <a:pt x="0" y="11"/>
                    <a:pt x="11" y="0"/>
                    <a:pt x="24" y="0"/>
                  </a:cubicBezTo>
                  <a:lnTo>
                    <a:pt x="840" y="0"/>
                  </a:lnTo>
                  <a:cubicBezTo>
                    <a:pt x="854" y="0"/>
                    <a:pt x="864" y="11"/>
                    <a:pt x="864" y="24"/>
                  </a:cubicBezTo>
                  <a:lnTo>
                    <a:pt x="864" y="680"/>
                  </a:lnTo>
                  <a:cubicBezTo>
                    <a:pt x="864" y="694"/>
                    <a:pt x="854" y="704"/>
                    <a:pt x="840" y="704"/>
                  </a:cubicBezTo>
                  <a:lnTo>
                    <a:pt x="24" y="704"/>
                  </a:lnTo>
                  <a:cubicBezTo>
                    <a:pt x="11" y="704"/>
                    <a:pt x="0" y="694"/>
                    <a:pt x="0" y="680"/>
                  </a:cubicBezTo>
                  <a:lnTo>
                    <a:pt x="0" y="24"/>
                  </a:lnTo>
                  <a:close/>
                  <a:moveTo>
                    <a:pt x="48" y="680"/>
                  </a:moveTo>
                  <a:lnTo>
                    <a:pt x="24" y="656"/>
                  </a:lnTo>
                  <a:lnTo>
                    <a:pt x="840" y="656"/>
                  </a:lnTo>
                  <a:lnTo>
                    <a:pt x="816" y="680"/>
                  </a:lnTo>
                  <a:lnTo>
                    <a:pt x="816" y="24"/>
                  </a:lnTo>
                  <a:lnTo>
                    <a:pt x="840" y="48"/>
                  </a:lnTo>
                  <a:lnTo>
                    <a:pt x="24" y="48"/>
                  </a:lnTo>
                  <a:lnTo>
                    <a:pt x="48" y="24"/>
                  </a:lnTo>
                  <a:lnTo>
                    <a:pt x="48" y="680"/>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grpSp>
      <p:grpSp>
        <p:nvGrpSpPr>
          <p:cNvPr id="3" name="Group 163"/>
          <p:cNvGrpSpPr/>
          <p:nvPr/>
        </p:nvGrpSpPr>
        <p:grpSpPr>
          <a:xfrm>
            <a:off x="2850392" y="5252490"/>
            <a:ext cx="774700" cy="498239"/>
            <a:chOff x="2830512" y="4563370"/>
            <a:chExt cx="774700" cy="631825"/>
          </a:xfrm>
        </p:grpSpPr>
        <p:sp>
          <p:nvSpPr>
            <p:cNvPr id="170" name="Rectangle 245"/>
            <p:cNvSpPr>
              <a:spLocks noChangeArrowheads="1"/>
            </p:cNvSpPr>
            <p:nvPr/>
          </p:nvSpPr>
          <p:spPr bwMode="auto">
            <a:xfrm>
              <a:off x="2851150" y="4572343"/>
              <a:ext cx="731837" cy="58737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71" name="Freeform 248"/>
            <p:cNvSpPr>
              <a:spLocks noEditPoints="1"/>
            </p:cNvSpPr>
            <p:nvPr/>
          </p:nvSpPr>
          <p:spPr bwMode="auto">
            <a:xfrm>
              <a:off x="2830512" y="4563370"/>
              <a:ext cx="774700" cy="631825"/>
            </a:xfrm>
            <a:custGeom>
              <a:avLst/>
              <a:gdLst/>
              <a:ahLst/>
              <a:cxnLst>
                <a:cxn ang="0">
                  <a:pos x="0" y="24"/>
                </a:cxn>
                <a:cxn ang="0">
                  <a:pos x="24" y="0"/>
                </a:cxn>
                <a:cxn ang="0">
                  <a:pos x="840" y="0"/>
                </a:cxn>
                <a:cxn ang="0">
                  <a:pos x="864" y="24"/>
                </a:cxn>
                <a:cxn ang="0">
                  <a:pos x="864" y="680"/>
                </a:cxn>
                <a:cxn ang="0">
                  <a:pos x="840" y="704"/>
                </a:cxn>
                <a:cxn ang="0">
                  <a:pos x="24" y="704"/>
                </a:cxn>
                <a:cxn ang="0">
                  <a:pos x="0" y="680"/>
                </a:cxn>
                <a:cxn ang="0">
                  <a:pos x="0" y="24"/>
                </a:cxn>
                <a:cxn ang="0">
                  <a:pos x="48" y="680"/>
                </a:cxn>
                <a:cxn ang="0">
                  <a:pos x="24" y="656"/>
                </a:cxn>
                <a:cxn ang="0">
                  <a:pos x="840" y="656"/>
                </a:cxn>
                <a:cxn ang="0">
                  <a:pos x="816" y="680"/>
                </a:cxn>
                <a:cxn ang="0">
                  <a:pos x="816" y="24"/>
                </a:cxn>
                <a:cxn ang="0">
                  <a:pos x="840" y="48"/>
                </a:cxn>
                <a:cxn ang="0">
                  <a:pos x="24" y="48"/>
                </a:cxn>
                <a:cxn ang="0">
                  <a:pos x="48" y="24"/>
                </a:cxn>
                <a:cxn ang="0">
                  <a:pos x="48" y="680"/>
                </a:cxn>
              </a:cxnLst>
              <a:rect l="0" t="0" r="r" b="b"/>
              <a:pathLst>
                <a:path w="864" h="704">
                  <a:moveTo>
                    <a:pt x="0" y="24"/>
                  </a:moveTo>
                  <a:cubicBezTo>
                    <a:pt x="0" y="11"/>
                    <a:pt x="11" y="0"/>
                    <a:pt x="24" y="0"/>
                  </a:cubicBezTo>
                  <a:lnTo>
                    <a:pt x="840" y="0"/>
                  </a:lnTo>
                  <a:cubicBezTo>
                    <a:pt x="854" y="0"/>
                    <a:pt x="864" y="11"/>
                    <a:pt x="864" y="24"/>
                  </a:cubicBezTo>
                  <a:lnTo>
                    <a:pt x="864" y="680"/>
                  </a:lnTo>
                  <a:cubicBezTo>
                    <a:pt x="864" y="694"/>
                    <a:pt x="854" y="704"/>
                    <a:pt x="840" y="704"/>
                  </a:cubicBezTo>
                  <a:lnTo>
                    <a:pt x="24" y="704"/>
                  </a:lnTo>
                  <a:cubicBezTo>
                    <a:pt x="11" y="704"/>
                    <a:pt x="0" y="694"/>
                    <a:pt x="0" y="680"/>
                  </a:cubicBezTo>
                  <a:lnTo>
                    <a:pt x="0" y="24"/>
                  </a:lnTo>
                  <a:close/>
                  <a:moveTo>
                    <a:pt x="48" y="680"/>
                  </a:moveTo>
                  <a:lnTo>
                    <a:pt x="24" y="656"/>
                  </a:lnTo>
                  <a:lnTo>
                    <a:pt x="840" y="656"/>
                  </a:lnTo>
                  <a:lnTo>
                    <a:pt x="816" y="680"/>
                  </a:lnTo>
                  <a:lnTo>
                    <a:pt x="816" y="24"/>
                  </a:lnTo>
                  <a:lnTo>
                    <a:pt x="840" y="48"/>
                  </a:lnTo>
                  <a:lnTo>
                    <a:pt x="24" y="48"/>
                  </a:lnTo>
                  <a:lnTo>
                    <a:pt x="48" y="24"/>
                  </a:lnTo>
                  <a:lnTo>
                    <a:pt x="48" y="680"/>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grpSp>
      <p:sp>
        <p:nvSpPr>
          <p:cNvPr id="172" name="Rectangle 207"/>
          <p:cNvSpPr>
            <a:spLocks noChangeArrowheads="1"/>
          </p:cNvSpPr>
          <p:nvPr/>
        </p:nvSpPr>
        <p:spPr bwMode="auto">
          <a:xfrm>
            <a:off x="1491379" y="5188703"/>
            <a:ext cx="786576" cy="79399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73" name="Freeform 208"/>
          <p:cNvSpPr>
            <a:spLocks noEditPoints="1"/>
          </p:cNvSpPr>
          <p:nvPr/>
        </p:nvSpPr>
        <p:spPr bwMode="auto">
          <a:xfrm>
            <a:off x="1450523" y="5160548"/>
            <a:ext cx="851934" cy="836525"/>
          </a:xfrm>
          <a:custGeom>
            <a:avLst/>
            <a:gdLst/>
            <a:ahLst/>
            <a:cxnLst>
              <a:cxn ang="0">
                <a:pos x="0" y="24"/>
              </a:cxn>
              <a:cxn ang="0">
                <a:pos x="24" y="0"/>
              </a:cxn>
              <a:cxn ang="0">
                <a:pos x="1144" y="0"/>
              </a:cxn>
              <a:cxn ang="0">
                <a:pos x="1168" y="24"/>
              </a:cxn>
              <a:cxn ang="0">
                <a:pos x="1168" y="2632"/>
              </a:cxn>
              <a:cxn ang="0">
                <a:pos x="1144" y="2656"/>
              </a:cxn>
              <a:cxn ang="0">
                <a:pos x="24" y="2656"/>
              </a:cxn>
              <a:cxn ang="0">
                <a:pos x="0" y="2632"/>
              </a:cxn>
              <a:cxn ang="0">
                <a:pos x="0" y="24"/>
              </a:cxn>
              <a:cxn ang="0">
                <a:pos x="48" y="2632"/>
              </a:cxn>
              <a:cxn ang="0">
                <a:pos x="24" y="2608"/>
              </a:cxn>
              <a:cxn ang="0">
                <a:pos x="1144" y="2608"/>
              </a:cxn>
              <a:cxn ang="0">
                <a:pos x="1120" y="2632"/>
              </a:cxn>
              <a:cxn ang="0">
                <a:pos x="1120" y="24"/>
              </a:cxn>
              <a:cxn ang="0">
                <a:pos x="1144" y="48"/>
              </a:cxn>
              <a:cxn ang="0">
                <a:pos x="24" y="48"/>
              </a:cxn>
              <a:cxn ang="0">
                <a:pos x="48" y="24"/>
              </a:cxn>
              <a:cxn ang="0">
                <a:pos x="48" y="2632"/>
              </a:cxn>
            </a:cxnLst>
            <a:rect l="0" t="0" r="r" b="b"/>
            <a:pathLst>
              <a:path w="1168" h="2656">
                <a:moveTo>
                  <a:pt x="0" y="24"/>
                </a:moveTo>
                <a:cubicBezTo>
                  <a:pt x="0" y="11"/>
                  <a:pt x="11" y="0"/>
                  <a:pt x="24" y="0"/>
                </a:cubicBezTo>
                <a:lnTo>
                  <a:pt x="1144" y="0"/>
                </a:lnTo>
                <a:cubicBezTo>
                  <a:pt x="1158" y="0"/>
                  <a:pt x="1168" y="11"/>
                  <a:pt x="1168" y="24"/>
                </a:cubicBezTo>
                <a:lnTo>
                  <a:pt x="1168" y="2632"/>
                </a:lnTo>
                <a:cubicBezTo>
                  <a:pt x="1168" y="2646"/>
                  <a:pt x="1158" y="2656"/>
                  <a:pt x="1144" y="2656"/>
                </a:cubicBezTo>
                <a:lnTo>
                  <a:pt x="24" y="2656"/>
                </a:lnTo>
                <a:cubicBezTo>
                  <a:pt x="11" y="2656"/>
                  <a:pt x="0" y="2646"/>
                  <a:pt x="0" y="2632"/>
                </a:cubicBezTo>
                <a:lnTo>
                  <a:pt x="0" y="24"/>
                </a:lnTo>
                <a:close/>
                <a:moveTo>
                  <a:pt x="48" y="2632"/>
                </a:moveTo>
                <a:lnTo>
                  <a:pt x="24" y="2608"/>
                </a:lnTo>
                <a:lnTo>
                  <a:pt x="1144" y="2608"/>
                </a:lnTo>
                <a:lnTo>
                  <a:pt x="1120" y="2632"/>
                </a:lnTo>
                <a:lnTo>
                  <a:pt x="1120" y="24"/>
                </a:lnTo>
                <a:lnTo>
                  <a:pt x="1144" y="48"/>
                </a:lnTo>
                <a:lnTo>
                  <a:pt x="24" y="48"/>
                </a:lnTo>
                <a:lnTo>
                  <a:pt x="48" y="24"/>
                </a:lnTo>
                <a:lnTo>
                  <a:pt x="48" y="2632"/>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74" name="Rectangle 209"/>
          <p:cNvSpPr>
            <a:spLocks noChangeArrowheads="1"/>
          </p:cNvSpPr>
          <p:nvPr/>
        </p:nvSpPr>
        <p:spPr bwMode="auto">
          <a:xfrm>
            <a:off x="1486153" y="5284969"/>
            <a:ext cx="793059"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Diode Power Board</a:t>
            </a:r>
            <a:endParaRPr kumimoji="0" lang="en-US" sz="1200" b="0" i="0" u="none" strike="noStrike" cap="none" normalizeH="0" baseline="0" dirty="0" smtClean="0">
              <a:ln>
                <a:noFill/>
              </a:ln>
              <a:solidFill>
                <a:schemeClr val="tx1"/>
              </a:solidFill>
              <a:effectLst/>
              <a:latin typeface="Arial" pitchFamily="34" charset="0"/>
            </a:endParaRPr>
          </a:p>
        </p:txBody>
      </p:sp>
      <p:sp>
        <p:nvSpPr>
          <p:cNvPr id="175" name="Rectangle 239"/>
          <p:cNvSpPr>
            <a:spLocks noChangeArrowheads="1"/>
          </p:cNvSpPr>
          <p:nvPr/>
        </p:nvSpPr>
        <p:spPr bwMode="auto">
          <a:xfrm>
            <a:off x="3058077" y="5326287"/>
            <a:ext cx="402354"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OSC</a:t>
            </a:r>
          </a:p>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Narrow" pitchFamily="34" charset="0"/>
              </a:rPr>
              <a:t>Driver</a:t>
            </a:r>
            <a:r>
              <a:rPr kumimoji="0" lang="en-US" sz="1200" b="1" i="0" u="none" strike="noStrike" cap="none" normalizeH="0" baseline="0" dirty="0" smtClean="0">
                <a:ln>
                  <a:noFill/>
                </a:ln>
                <a:solidFill>
                  <a:srgbClr val="000000"/>
                </a:solidFill>
                <a:effectLst/>
                <a:latin typeface="Arial Narrow" pitchFamily="34" charset="0"/>
              </a:rPr>
              <a:t> </a:t>
            </a:r>
            <a:endParaRPr kumimoji="0" lang="en-US" sz="1200" b="0" i="0" u="none" strike="noStrike" cap="none" normalizeH="0" baseline="0" dirty="0" smtClean="0">
              <a:ln>
                <a:noFill/>
              </a:ln>
              <a:solidFill>
                <a:schemeClr val="tx1"/>
              </a:solidFill>
              <a:effectLst/>
              <a:latin typeface="Arial" pitchFamily="34" charset="0"/>
            </a:endParaRPr>
          </a:p>
        </p:txBody>
      </p:sp>
      <p:grpSp>
        <p:nvGrpSpPr>
          <p:cNvPr id="5" name="Group 175"/>
          <p:cNvGrpSpPr/>
          <p:nvPr/>
        </p:nvGrpSpPr>
        <p:grpSpPr>
          <a:xfrm>
            <a:off x="2843759" y="5832485"/>
            <a:ext cx="778979" cy="498239"/>
            <a:chOff x="2472703" y="5822326"/>
            <a:chExt cx="778979" cy="631825"/>
          </a:xfrm>
        </p:grpSpPr>
        <p:sp>
          <p:nvSpPr>
            <p:cNvPr id="177" name="Rectangle 245"/>
            <p:cNvSpPr>
              <a:spLocks noChangeArrowheads="1"/>
            </p:cNvSpPr>
            <p:nvPr/>
          </p:nvSpPr>
          <p:spPr bwMode="auto">
            <a:xfrm>
              <a:off x="2519845" y="5857804"/>
              <a:ext cx="731837" cy="58737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78" name="Freeform 248"/>
            <p:cNvSpPr>
              <a:spLocks noEditPoints="1"/>
            </p:cNvSpPr>
            <p:nvPr/>
          </p:nvSpPr>
          <p:spPr bwMode="auto">
            <a:xfrm>
              <a:off x="2472703" y="5822326"/>
              <a:ext cx="774700" cy="631825"/>
            </a:xfrm>
            <a:custGeom>
              <a:avLst/>
              <a:gdLst/>
              <a:ahLst/>
              <a:cxnLst>
                <a:cxn ang="0">
                  <a:pos x="0" y="24"/>
                </a:cxn>
                <a:cxn ang="0">
                  <a:pos x="24" y="0"/>
                </a:cxn>
                <a:cxn ang="0">
                  <a:pos x="840" y="0"/>
                </a:cxn>
                <a:cxn ang="0">
                  <a:pos x="864" y="24"/>
                </a:cxn>
                <a:cxn ang="0">
                  <a:pos x="864" y="680"/>
                </a:cxn>
                <a:cxn ang="0">
                  <a:pos x="840" y="704"/>
                </a:cxn>
                <a:cxn ang="0">
                  <a:pos x="24" y="704"/>
                </a:cxn>
                <a:cxn ang="0">
                  <a:pos x="0" y="680"/>
                </a:cxn>
                <a:cxn ang="0">
                  <a:pos x="0" y="24"/>
                </a:cxn>
                <a:cxn ang="0">
                  <a:pos x="48" y="680"/>
                </a:cxn>
                <a:cxn ang="0">
                  <a:pos x="24" y="656"/>
                </a:cxn>
                <a:cxn ang="0">
                  <a:pos x="840" y="656"/>
                </a:cxn>
                <a:cxn ang="0">
                  <a:pos x="816" y="680"/>
                </a:cxn>
                <a:cxn ang="0">
                  <a:pos x="816" y="24"/>
                </a:cxn>
                <a:cxn ang="0">
                  <a:pos x="840" y="48"/>
                </a:cxn>
                <a:cxn ang="0">
                  <a:pos x="24" y="48"/>
                </a:cxn>
                <a:cxn ang="0">
                  <a:pos x="48" y="24"/>
                </a:cxn>
                <a:cxn ang="0">
                  <a:pos x="48" y="680"/>
                </a:cxn>
              </a:cxnLst>
              <a:rect l="0" t="0" r="r" b="b"/>
              <a:pathLst>
                <a:path w="864" h="704">
                  <a:moveTo>
                    <a:pt x="0" y="24"/>
                  </a:moveTo>
                  <a:cubicBezTo>
                    <a:pt x="0" y="11"/>
                    <a:pt x="11" y="0"/>
                    <a:pt x="24" y="0"/>
                  </a:cubicBezTo>
                  <a:lnTo>
                    <a:pt x="840" y="0"/>
                  </a:lnTo>
                  <a:cubicBezTo>
                    <a:pt x="854" y="0"/>
                    <a:pt x="864" y="11"/>
                    <a:pt x="864" y="24"/>
                  </a:cubicBezTo>
                  <a:lnTo>
                    <a:pt x="864" y="680"/>
                  </a:lnTo>
                  <a:cubicBezTo>
                    <a:pt x="864" y="694"/>
                    <a:pt x="854" y="704"/>
                    <a:pt x="840" y="704"/>
                  </a:cubicBezTo>
                  <a:lnTo>
                    <a:pt x="24" y="704"/>
                  </a:lnTo>
                  <a:cubicBezTo>
                    <a:pt x="11" y="704"/>
                    <a:pt x="0" y="694"/>
                    <a:pt x="0" y="680"/>
                  </a:cubicBezTo>
                  <a:lnTo>
                    <a:pt x="0" y="24"/>
                  </a:lnTo>
                  <a:close/>
                  <a:moveTo>
                    <a:pt x="48" y="680"/>
                  </a:moveTo>
                  <a:lnTo>
                    <a:pt x="24" y="656"/>
                  </a:lnTo>
                  <a:lnTo>
                    <a:pt x="840" y="656"/>
                  </a:lnTo>
                  <a:lnTo>
                    <a:pt x="816" y="680"/>
                  </a:lnTo>
                  <a:lnTo>
                    <a:pt x="816" y="24"/>
                  </a:lnTo>
                  <a:lnTo>
                    <a:pt x="840" y="48"/>
                  </a:lnTo>
                  <a:lnTo>
                    <a:pt x="24" y="48"/>
                  </a:lnTo>
                  <a:lnTo>
                    <a:pt x="48" y="24"/>
                  </a:lnTo>
                  <a:lnTo>
                    <a:pt x="48" y="680"/>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grpSp>
      <p:sp>
        <p:nvSpPr>
          <p:cNvPr id="179" name="Rectangle 249"/>
          <p:cNvSpPr>
            <a:spLocks noChangeArrowheads="1"/>
          </p:cNvSpPr>
          <p:nvPr/>
        </p:nvSpPr>
        <p:spPr bwMode="auto">
          <a:xfrm>
            <a:off x="2982707" y="5894194"/>
            <a:ext cx="464871"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Preamp</a:t>
            </a:r>
          </a:p>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Narrow" pitchFamily="34" charset="0"/>
              </a:rPr>
              <a:t>Driver</a:t>
            </a:r>
            <a:endParaRPr kumimoji="0" lang="en-US" sz="1200" b="0" i="0" u="none" strike="noStrike" cap="none" normalizeH="0" baseline="0" dirty="0" smtClean="0">
              <a:ln>
                <a:noFill/>
              </a:ln>
              <a:solidFill>
                <a:schemeClr val="tx1"/>
              </a:solidFill>
              <a:effectLst/>
              <a:latin typeface="Arial" pitchFamily="34" charset="0"/>
            </a:endParaRPr>
          </a:p>
        </p:txBody>
      </p:sp>
      <p:sp>
        <p:nvSpPr>
          <p:cNvPr id="180" name="Rectangle 259"/>
          <p:cNvSpPr>
            <a:spLocks noChangeArrowheads="1"/>
          </p:cNvSpPr>
          <p:nvPr/>
        </p:nvSpPr>
        <p:spPr bwMode="auto">
          <a:xfrm>
            <a:off x="3861352" y="5326287"/>
            <a:ext cx="402354"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AMP1</a:t>
            </a:r>
          </a:p>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Narrow" pitchFamily="34" charset="0"/>
              </a:rPr>
              <a:t>Driver</a:t>
            </a:r>
            <a:r>
              <a:rPr kumimoji="0" lang="en-US" sz="1200" b="1" i="0" u="none" strike="noStrike" cap="none" normalizeH="0" baseline="0" dirty="0" smtClean="0">
                <a:ln>
                  <a:noFill/>
                </a:ln>
                <a:solidFill>
                  <a:srgbClr val="000000"/>
                </a:solidFill>
                <a:effectLst/>
                <a:latin typeface="Arial Narrow" pitchFamily="34" charset="0"/>
              </a:rPr>
              <a:t> </a:t>
            </a:r>
            <a:endParaRPr kumimoji="0" lang="en-US" sz="1200" b="0" i="0" u="none" strike="noStrike" cap="none" normalizeH="0" baseline="0" dirty="0" smtClean="0">
              <a:ln>
                <a:noFill/>
              </a:ln>
              <a:solidFill>
                <a:schemeClr val="tx1"/>
              </a:solidFill>
              <a:effectLst/>
              <a:latin typeface="Arial" pitchFamily="34" charset="0"/>
            </a:endParaRPr>
          </a:p>
        </p:txBody>
      </p:sp>
      <p:sp>
        <p:nvSpPr>
          <p:cNvPr id="181" name="Freeform 271"/>
          <p:cNvSpPr>
            <a:spLocks noEditPoints="1"/>
          </p:cNvSpPr>
          <p:nvPr/>
        </p:nvSpPr>
        <p:spPr bwMode="auto">
          <a:xfrm>
            <a:off x="5110714" y="3355431"/>
            <a:ext cx="2903538" cy="2894294"/>
          </a:xfrm>
          <a:custGeom>
            <a:avLst/>
            <a:gdLst/>
            <a:ahLst/>
            <a:cxnLst>
              <a:cxn ang="0">
                <a:pos x="0" y="24"/>
              </a:cxn>
              <a:cxn ang="0">
                <a:pos x="24" y="0"/>
              </a:cxn>
              <a:cxn ang="0">
                <a:pos x="2648" y="0"/>
              </a:cxn>
              <a:cxn ang="0">
                <a:pos x="2672" y="24"/>
              </a:cxn>
              <a:cxn ang="0">
                <a:pos x="2672" y="4072"/>
              </a:cxn>
              <a:cxn ang="0">
                <a:pos x="2648" y="4096"/>
              </a:cxn>
              <a:cxn ang="0">
                <a:pos x="24" y="4096"/>
              </a:cxn>
              <a:cxn ang="0">
                <a:pos x="0" y="4072"/>
              </a:cxn>
              <a:cxn ang="0">
                <a:pos x="0" y="24"/>
              </a:cxn>
              <a:cxn ang="0">
                <a:pos x="48" y="4072"/>
              </a:cxn>
              <a:cxn ang="0">
                <a:pos x="24" y="4048"/>
              </a:cxn>
              <a:cxn ang="0">
                <a:pos x="2648" y="4048"/>
              </a:cxn>
              <a:cxn ang="0">
                <a:pos x="2624" y="4072"/>
              </a:cxn>
              <a:cxn ang="0">
                <a:pos x="2624" y="24"/>
              </a:cxn>
              <a:cxn ang="0">
                <a:pos x="2648" y="48"/>
              </a:cxn>
              <a:cxn ang="0">
                <a:pos x="24" y="48"/>
              </a:cxn>
              <a:cxn ang="0">
                <a:pos x="48" y="24"/>
              </a:cxn>
              <a:cxn ang="0">
                <a:pos x="48" y="4072"/>
              </a:cxn>
            </a:cxnLst>
            <a:rect l="0" t="0" r="r" b="b"/>
            <a:pathLst>
              <a:path w="2672" h="4096">
                <a:moveTo>
                  <a:pt x="0" y="24"/>
                </a:moveTo>
                <a:cubicBezTo>
                  <a:pt x="0" y="11"/>
                  <a:pt x="11" y="0"/>
                  <a:pt x="24" y="0"/>
                </a:cubicBezTo>
                <a:lnTo>
                  <a:pt x="2648" y="0"/>
                </a:lnTo>
                <a:cubicBezTo>
                  <a:pt x="2662" y="0"/>
                  <a:pt x="2672" y="11"/>
                  <a:pt x="2672" y="24"/>
                </a:cubicBezTo>
                <a:lnTo>
                  <a:pt x="2672" y="4072"/>
                </a:lnTo>
                <a:cubicBezTo>
                  <a:pt x="2672" y="4086"/>
                  <a:pt x="2662" y="4096"/>
                  <a:pt x="2648" y="4096"/>
                </a:cubicBezTo>
                <a:lnTo>
                  <a:pt x="24" y="4096"/>
                </a:lnTo>
                <a:cubicBezTo>
                  <a:pt x="11" y="4096"/>
                  <a:pt x="0" y="4086"/>
                  <a:pt x="0" y="4072"/>
                </a:cubicBezTo>
                <a:lnTo>
                  <a:pt x="0" y="24"/>
                </a:lnTo>
                <a:close/>
                <a:moveTo>
                  <a:pt x="48" y="4072"/>
                </a:moveTo>
                <a:lnTo>
                  <a:pt x="24" y="4048"/>
                </a:lnTo>
                <a:lnTo>
                  <a:pt x="2648" y="4048"/>
                </a:lnTo>
                <a:lnTo>
                  <a:pt x="2624" y="4072"/>
                </a:lnTo>
                <a:lnTo>
                  <a:pt x="2624" y="24"/>
                </a:lnTo>
                <a:lnTo>
                  <a:pt x="2648" y="48"/>
                </a:lnTo>
                <a:lnTo>
                  <a:pt x="24" y="48"/>
                </a:lnTo>
                <a:lnTo>
                  <a:pt x="48" y="24"/>
                </a:lnTo>
                <a:lnTo>
                  <a:pt x="48" y="4072"/>
                </a:lnTo>
                <a:close/>
              </a:path>
            </a:pathLst>
          </a:custGeom>
          <a:solidFill>
            <a:srgbClr val="385D8A"/>
          </a:solidFill>
          <a:ln w="1"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82" name="Freeform 272"/>
          <p:cNvSpPr>
            <a:spLocks noEditPoints="1"/>
          </p:cNvSpPr>
          <p:nvPr/>
        </p:nvSpPr>
        <p:spPr bwMode="auto">
          <a:xfrm>
            <a:off x="364442" y="3355431"/>
            <a:ext cx="4287485" cy="3079513"/>
          </a:xfrm>
          <a:custGeom>
            <a:avLst/>
            <a:gdLst/>
            <a:ahLst/>
            <a:cxnLst>
              <a:cxn ang="0">
                <a:pos x="0" y="24"/>
              </a:cxn>
              <a:cxn ang="0">
                <a:pos x="24" y="0"/>
              </a:cxn>
              <a:cxn ang="0">
                <a:pos x="3912" y="0"/>
              </a:cxn>
              <a:cxn ang="0">
                <a:pos x="3936" y="24"/>
              </a:cxn>
              <a:cxn ang="0">
                <a:pos x="3936" y="4072"/>
              </a:cxn>
              <a:cxn ang="0">
                <a:pos x="3912" y="4096"/>
              </a:cxn>
              <a:cxn ang="0">
                <a:pos x="24" y="4096"/>
              </a:cxn>
              <a:cxn ang="0">
                <a:pos x="0" y="4072"/>
              </a:cxn>
              <a:cxn ang="0">
                <a:pos x="0" y="24"/>
              </a:cxn>
              <a:cxn ang="0">
                <a:pos x="48" y="4072"/>
              </a:cxn>
              <a:cxn ang="0">
                <a:pos x="24" y="4048"/>
              </a:cxn>
              <a:cxn ang="0">
                <a:pos x="3912" y="4048"/>
              </a:cxn>
              <a:cxn ang="0">
                <a:pos x="3888" y="4072"/>
              </a:cxn>
              <a:cxn ang="0">
                <a:pos x="3888" y="24"/>
              </a:cxn>
              <a:cxn ang="0">
                <a:pos x="3912" y="48"/>
              </a:cxn>
              <a:cxn ang="0">
                <a:pos x="24" y="48"/>
              </a:cxn>
              <a:cxn ang="0">
                <a:pos x="48" y="24"/>
              </a:cxn>
              <a:cxn ang="0">
                <a:pos x="48" y="4072"/>
              </a:cxn>
            </a:cxnLst>
            <a:rect l="0" t="0" r="r" b="b"/>
            <a:pathLst>
              <a:path w="3936" h="4096">
                <a:moveTo>
                  <a:pt x="0" y="24"/>
                </a:moveTo>
                <a:cubicBezTo>
                  <a:pt x="0" y="11"/>
                  <a:pt x="11" y="0"/>
                  <a:pt x="24" y="0"/>
                </a:cubicBezTo>
                <a:lnTo>
                  <a:pt x="3912" y="0"/>
                </a:lnTo>
                <a:cubicBezTo>
                  <a:pt x="3926" y="0"/>
                  <a:pt x="3936" y="11"/>
                  <a:pt x="3936" y="24"/>
                </a:cubicBezTo>
                <a:lnTo>
                  <a:pt x="3936" y="4072"/>
                </a:lnTo>
                <a:cubicBezTo>
                  <a:pt x="3936" y="4086"/>
                  <a:pt x="3926" y="4096"/>
                  <a:pt x="3912" y="4096"/>
                </a:cubicBezTo>
                <a:lnTo>
                  <a:pt x="24" y="4096"/>
                </a:lnTo>
                <a:cubicBezTo>
                  <a:pt x="11" y="4096"/>
                  <a:pt x="0" y="4086"/>
                  <a:pt x="0" y="4072"/>
                </a:cubicBezTo>
                <a:lnTo>
                  <a:pt x="0" y="24"/>
                </a:lnTo>
                <a:close/>
                <a:moveTo>
                  <a:pt x="48" y="4072"/>
                </a:moveTo>
                <a:lnTo>
                  <a:pt x="24" y="4048"/>
                </a:lnTo>
                <a:lnTo>
                  <a:pt x="3912" y="4048"/>
                </a:lnTo>
                <a:lnTo>
                  <a:pt x="3888" y="4072"/>
                </a:lnTo>
                <a:lnTo>
                  <a:pt x="3888" y="24"/>
                </a:lnTo>
                <a:lnTo>
                  <a:pt x="3912" y="48"/>
                </a:lnTo>
                <a:lnTo>
                  <a:pt x="24" y="48"/>
                </a:lnTo>
                <a:lnTo>
                  <a:pt x="48" y="24"/>
                </a:lnTo>
                <a:lnTo>
                  <a:pt x="48" y="4072"/>
                </a:lnTo>
                <a:close/>
              </a:path>
            </a:pathLst>
          </a:custGeom>
          <a:solidFill>
            <a:srgbClr val="385D8A"/>
          </a:solidFill>
          <a:ln w="1" cap="flat">
            <a:solidFill>
              <a:srgbClr val="385D8A"/>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83" name="Rectangle 277"/>
          <p:cNvSpPr>
            <a:spLocks noChangeArrowheads="1"/>
          </p:cNvSpPr>
          <p:nvPr/>
        </p:nvSpPr>
        <p:spPr bwMode="auto">
          <a:xfrm>
            <a:off x="1307064" y="3167984"/>
            <a:ext cx="26770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LEM</a:t>
            </a:r>
            <a:endParaRPr kumimoji="0" lang="en-US" sz="1200" b="0" i="0" u="none" strike="noStrike" cap="none" normalizeH="0" baseline="0" dirty="0" smtClean="0">
              <a:ln>
                <a:noFill/>
              </a:ln>
              <a:solidFill>
                <a:schemeClr val="tx1"/>
              </a:solidFill>
              <a:effectLst/>
              <a:latin typeface="Arial" pitchFamily="34" charset="0"/>
            </a:endParaRPr>
          </a:p>
        </p:txBody>
      </p:sp>
      <p:sp>
        <p:nvSpPr>
          <p:cNvPr id="184" name="Rectangle 278"/>
          <p:cNvSpPr>
            <a:spLocks noChangeArrowheads="1"/>
          </p:cNvSpPr>
          <p:nvPr/>
        </p:nvSpPr>
        <p:spPr bwMode="auto">
          <a:xfrm>
            <a:off x="5230260" y="3152198"/>
            <a:ext cx="28052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LOM</a:t>
            </a:r>
            <a:endParaRPr kumimoji="0" lang="en-US" sz="1200" b="0" i="0" u="none" strike="noStrike" cap="none" normalizeH="0" baseline="0" dirty="0" smtClean="0">
              <a:ln>
                <a:noFill/>
              </a:ln>
              <a:solidFill>
                <a:schemeClr val="tx1"/>
              </a:solidFill>
              <a:effectLst/>
              <a:latin typeface="Arial" pitchFamily="34" charset="0"/>
            </a:endParaRPr>
          </a:p>
        </p:txBody>
      </p:sp>
      <p:sp>
        <p:nvSpPr>
          <p:cNvPr id="185" name="Rectangle 279"/>
          <p:cNvSpPr>
            <a:spLocks noChangeArrowheads="1"/>
          </p:cNvSpPr>
          <p:nvPr/>
        </p:nvSpPr>
        <p:spPr bwMode="auto">
          <a:xfrm>
            <a:off x="1571368" y="5642765"/>
            <a:ext cx="168316"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Eff</a:t>
            </a:r>
            <a:endParaRPr kumimoji="0" lang="en-US" sz="1200" b="0" i="0" u="none" strike="noStrike" cap="none" normalizeH="0" baseline="0" dirty="0" smtClean="0">
              <a:ln>
                <a:noFill/>
              </a:ln>
              <a:solidFill>
                <a:schemeClr val="tx1"/>
              </a:solidFill>
              <a:effectLst/>
              <a:latin typeface="Arial" pitchFamily="34" charset="0"/>
            </a:endParaRPr>
          </a:p>
        </p:txBody>
      </p:sp>
      <p:sp>
        <p:nvSpPr>
          <p:cNvPr id="186" name="Rectangle 280"/>
          <p:cNvSpPr>
            <a:spLocks noChangeArrowheads="1"/>
          </p:cNvSpPr>
          <p:nvPr/>
        </p:nvSpPr>
        <p:spPr bwMode="auto">
          <a:xfrm>
            <a:off x="1771124" y="5653931"/>
            <a:ext cx="362279"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=85 %</a:t>
            </a:r>
            <a:endParaRPr kumimoji="0" lang="en-US" sz="1200" b="0" i="0" u="none" strike="noStrike" cap="none" normalizeH="0" baseline="0" dirty="0" smtClean="0">
              <a:ln>
                <a:noFill/>
              </a:ln>
              <a:solidFill>
                <a:schemeClr val="tx1"/>
              </a:solidFill>
              <a:effectLst/>
              <a:latin typeface="Arial" pitchFamily="34" charset="0"/>
            </a:endParaRPr>
          </a:p>
        </p:txBody>
      </p:sp>
      <p:sp>
        <p:nvSpPr>
          <p:cNvPr id="187" name="Rectangle 281"/>
          <p:cNvSpPr>
            <a:spLocks noChangeArrowheads="1"/>
          </p:cNvSpPr>
          <p:nvPr/>
        </p:nvSpPr>
        <p:spPr bwMode="auto">
          <a:xfrm>
            <a:off x="3362808" y="5054634"/>
            <a:ext cx="56586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Eff = 83%</a:t>
            </a:r>
            <a:endParaRPr kumimoji="0" lang="en-US" sz="1200" b="0" i="0" u="none" strike="noStrike" cap="none" normalizeH="0" baseline="0" dirty="0" smtClean="0">
              <a:ln>
                <a:noFill/>
              </a:ln>
              <a:solidFill>
                <a:schemeClr val="tx1"/>
              </a:solidFill>
              <a:effectLst/>
              <a:latin typeface="Arial" pitchFamily="34" charset="0"/>
            </a:endParaRPr>
          </a:p>
        </p:txBody>
      </p:sp>
      <p:sp>
        <p:nvSpPr>
          <p:cNvPr id="188" name="Freeform 285"/>
          <p:cNvSpPr>
            <a:spLocks noEditPoints="1"/>
          </p:cNvSpPr>
          <p:nvPr/>
        </p:nvSpPr>
        <p:spPr bwMode="auto">
          <a:xfrm>
            <a:off x="2770739" y="5013706"/>
            <a:ext cx="1808162" cy="1366972"/>
          </a:xfrm>
          <a:custGeom>
            <a:avLst/>
            <a:gdLst/>
            <a:ahLst/>
            <a:cxnLst>
              <a:cxn ang="0">
                <a:pos x="0" y="24"/>
              </a:cxn>
              <a:cxn ang="0">
                <a:pos x="24" y="0"/>
              </a:cxn>
              <a:cxn ang="0">
                <a:pos x="1992" y="0"/>
              </a:cxn>
              <a:cxn ang="0">
                <a:pos x="2016" y="24"/>
              </a:cxn>
              <a:cxn ang="0">
                <a:pos x="2016" y="1992"/>
              </a:cxn>
              <a:cxn ang="0">
                <a:pos x="1992" y="2016"/>
              </a:cxn>
              <a:cxn ang="0">
                <a:pos x="24" y="2016"/>
              </a:cxn>
              <a:cxn ang="0">
                <a:pos x="0" y="1992"/>
              </a:cxn>
              <a:cxn ang="0">
                <a:pos x="0" y="24"/>
              </a:cxn>
              <a:cxn ang="0">
                <a:pos x="48" y="1992"/>
              </a:cxn>
              <a:cxn ang="0">
                <a:pos x="24" y="1968"/>
              </a:cxn>
              <a:cxn ang="0">
                <a:pos x="1992" y="1968"/>
              </a:cxn>
              <a:cxn ang="0">
                <a:pos x="1968" y="1992"/>
              </a:cxn>
              <a:cxn ang="0">
                <a:pos x="1968" y="24"/>
              </a:cxn>
              <a:cxn ang="0">
                <a:pos x="1992" y="48"/>
              </a:cxn>
              <a:cxn ang="0">
                <a:pos x="24" y="48"/>
              </a:cxn>
              <a:cxn ang="0">
                <a:pos x="48" y="24"/>
              </a:cxn>
              <a:cxn ang="0">
                <a:pos x="48" y="1992"/>
              </a:cxn>
            </a:cxnLst>
            <a:rect l="0" t="0" r="r" b="b"/>
            <a:pathLst>
              <a:path w="2016" h="2016">
                <a:moveTo>
                  <a:pt x="0" y="24"/>
                </a:moveTo>
                <a:cubicBezTo>
                  <a:pt x="0" y="11"/>
                  <a:pt x="11" y="0"/>
                  <a:pt x="24" y="0"/>
                </a:cubicBezTo>
                <a:lnTo>
                  <a:pt x="1992" y="0"/>
                </a:lnTo>
                <a:cubicBezTo>
                  <a:pt x="2006" y="0"/>
                  <a:pt x="2016" y="11"/>
                  <a:pt x="2016" y="24"/>
                </a:cubicBezTo>
                <a:lnTo>
                  <a:pt x="2016" y="1992"/>
                </a:lnTo>
                <a:cubicBezTo>
                  <a:pt x="2016" y="2006"/>
                  <a:pt x="2006" y="2016"/>
                  <a:pt x="1992" y="2016"/>
                </a:cubicBezTo>
                <a:lnTo>
                  <a:pt x="24" y="2016"/>
                </a:lnTo>
                <a:cubicBezTo>
                  <a:pt x="11" y="2016"/>
                  <a:pt x="0" y="2006"/>
                  <a:pt x="0" y="1992"/>
                </a:cubicBezTo>
                <a:lnTo>
                  <a:pt x="0" y="24"/>
                </a:lnTo>
                <a:close/>
                <a:moveTo>
                  <a:pt x="48" y="1992"/>
                </a:moveTo>
                <a:lnTo>
                  <a:pt x="24" y="1968"/>
                </a:lnTo>
                <a:lnTo>
                  <a:pt x="1992" y="1968"/>
                </a:lnTo>
                <a:lnTo>
                  <a:pt x="1968" y="1992"/>
                </a:lnTo>
                <a:lnTo>
                  <a:pt x="1968" y="24"/>
                </a:lnTo>
                <a:lnTo>
                  <a:pt x="1992" y="48"/>
                </a:lnTo>
                <a:lnTo>
                  <a:pt x="24" y="48"/>
                </a:lnTo>
                <a:lnTo>
                  <a:pt x="48" y="24"/>
                </a:lnTo>
                <a:lnTo>
                  <a:pt x="48" y="1992"/>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89" name="Freeform 286"/>
          <p:cNvSpPr>
            <a:spLocks noEditPoints="1"/>
          </p:cNvSpPr>
          <p:nvPr/>
        </p:nvSpPr>
        <p:spPr bwMode="auto">
          <a:xfrm>
            <a:off x="2298262" y="5679220"/>
            <a:ext cx="474961" cy="157423"/>
          </a:xfrm>
          <a:custGeom>
            <a:avLst/>
            <a:gdLst/>
            <a:ahLst/>
            <a:cxnLst>
              <a:cxn ang="0">
                <a:pos x="1" y="50"/>
              </a:cxn>
              <a:cxn ang="0">
                <a:pos x="250" y="51"/>
              </a:cxn>
              <a:cxn ang="0">
                <a:pos x="250" y="69"/>
              </a:cxn>
              <a:cxn ang="0">
                <a:pos x="0" y="68"/>
              </a:cxn>
              <a:cxn ang="0">
                <a:pos x="1" y="50"/>
              </a:cxn>
              <a:cxn ang="0">
                <a:pos x="250" y="60"/>
              </a:cxn>
              <a:cxn ang="0">
                <a:pos x="202" y="0"/>
              </a:cxn>
              <a:cxn ang="0">
                <a:pos x="323" y="60"/>
              </a:cxn>
              <a:cxn ang="0">
                <a:pos x="202" y="120"/>
              </a:cxn>
              <a:cxn ang="0">
                <a:pos x="250" y="60"/>
              </a:cxn>
            </a:cxnLst>
            <a:rect l="0" t="0" r="r" b="b"/>
            <a:pathLst>
              <a:path w="323" h="120">
                <a:moveTo>
                  <a:pt x="1" y="50"/>
                </a:moveTo>
                <a:lnTo>
                  <a:pt x="250" y="51"/>
                </a:lnTo>
                <a:lnTo>
                  <a:pt x="250" y="69"/>
                </a:lnTo>
                <a:lnTo>
                  <a:pt x="0" y="68"/>
                </a:lnTo>
                <a:lnTo>
                  <a:pt x="1" y="50"/>
                </a:lnTo>
                <a:close/>
                <a:moveTo>
                  <a:pt x="250" y="60"/>
                </a:moveTo>
                <a:lnTo>
                  <a:pt x="202" y="0"/>
                </a:lnTo>
                <a:lnTo>
                  <a:pt x="323" y="60"/>
                </a:lnTo>
                <a:lnTo>
                  <a:pt x="202" y="120"/>
                </a:lnTo>
                <a:lnTo>
                  <a:pt x="250"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90" name="Rectangle 287"/>
          <p:cNvSpPr>
            <a:spLocks noChangeArrowheads="1"/>
          </p:cNvSpPr>
          <p:nvPr/>
        </p:nvSpPr>
        <p:spPr bwMode="auto">
          <a:xfrm>
            <a:off x="2301469" y="5490529"/>
            <a:ext cx="36548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100 W</a:t>
            </a:r>
            <a:endParaRPr kumimoji="0" lang="en-US" sz="1200" b="0" i="0" u="none" strike="noStrike" cap="none" normalizeH="0" baseline="0" dirty="0" smtClean="0">
              <a:ln>
                <a:noFill/>
              </a:ln>
              <a:solidFill>
                <a:schemeClr val="tx1"/>
              </a:solidFill>
              <a:effectLst/>
              <a:latin typeface="Arial" pitchFamily="34" charset="0"/>
            </a:endParaRPr>
          </a:p>
        </p:txBody>
      </p:sp>
      <p:sp>
        <p:nvSpPr>
          <p:cNvPr id="191" name="Rectangle 288"/>
          <p:cNvSpPr>
            <a:spLocks noChangeArrowheads="1"/>
          </p:cNvSpPr>
          <p:nvPr/>
        </p:nvSpPr>
        <p:spPr bwMode="auto">
          <a:xfrm>
            <a:off x="3048000" y="4267200"/>
            <a:ext cx="243656"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Narrow" pitchFamily="34" charset="0"/>
              </a:rPr>
              <a:t>16 W</a:t>
            </a:r>
            <a:endParaRPr kumimoji="0" lang="en-US" sz="1000" b="0" i="0" u="none" strike="noStrike" cap="none" normalizeH="0" baseline="0" dirty="0" smtClean="0">
              <a:ln>
                <a:noFill/>
              </a:ln>
              <a:solidFill>
                <a:schemeClr val="tx1"/>
              </a:solidFill>
              <a:effectLst/>
              <a:latin typeface="Arial" pitchFamily="34" charset="0"/>
            </a:endParaRPr>
          </a:p>
        </p:txBody>
      </p:sp>
      <p:sp>
        <p:nvSpPr>
          <p:cNvPr id="192" name="Rectangle 290"/>
          <p:cNvSpPr>
            <a:spLocks noChangeArrowheads="1"/>
          </p:cNvSpPr>
          <p:nvPr/>
        </p:nvSpPr>
        <p:spPr bwMode="auto">
          <a:xfrm>
            <a:off x="1480428" y="6099606"/>
            <a:ext cx="747984" cy="184666"/>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algn="ctr" eaLnBrk="1" hangingPunct="1"/>
            <a:r>
              <a:rPr lang="en-US" sz="1200" b="1" dirty="0" smtClean="0">
                <a:solidFill>
                  <a:schemeClr val="bg1"/>
                </a:solidFill>
                <a:latin typeface="Arial Narrow" pitchFamily="34" charset="0"/>
              </a:rPr>
              <a:t>18 W  heat</a:t>
            </a:r>
          </a:p>
        </p:txBody>
      </p:sp>
      <p:sp>
        <p:nvSpPr>
          <p:cNvPr id="193" name="Rectangle 291"/>
          <p:cNvSpPr>
            <a:spLocks noChangeArrowheads="1"/>
          </p:cNvSpPr>
          <p:nvPr/>
        </p:nvSpPr>
        <p:spPr bwMode="auto">
          <a:xfrm>
            <a:off x="3676376" y="3392497"/>
            <a:ext cx="898385" cy="184666"/>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10W  heat</a:t>
            </a:r>
            <a:endParaRPr kumimoji="0" lang="en-US" sz="1200" b="0" i="0" u="none" strike="noStrike" cap="none" normalizeH="0" baseline="0" dirty="0" smtClean="0">
              <a:ln>
                <a:noFill/>
              </a:ln>
              <a:solidFill>
                <a:schemeClr val="bg1"/>
              </a:solidFill>
              <a:effectLst/>
              <a:latin typeface="Arial" pitchFamily="34" charset="0"/>
            </a:endParaRPr>
          </a:p>
        </p:txBody>
      </p:sp>
      <p:sp>
        <p:nvSpPr>
          <p:cNvPr id="194" name="Rectangle 293"/>
          <p:cNvSpPr>
            <a:spLocks noChangeArrowheads="1"/>
          </p:cNvSpPr>
          <p:nvPr/>
        </p:nvSpPr>
        <p:spPr bwMode="auto">
          <a:xfrm>
            <a:off x="3392213" y="4749835"/>
            <a:ext cx="848482" cy="184666"/>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21 W  heat</a:t>
            </a:r>
            <a:endParaRPr kumimoji="0" lang="en-US" sz="1200" b="0" i="0" u="none" strike="noStrike" cap="none" normalizeH="0" baseline="0" dirty="0" smtClean="0">
              <a:ln>
                <a:noFill/>
              </a:ln>
              <a:solidFill>
                <a:schemeClr val="bg1"/>
              </a:solidFill>
              <a:effectLst/>
              <a:latin typeface="Arial" pitchFamily="34" charset="0"/>
            </a:endParaRPr>
          </a:p>
        </p:txBody>
      </p:sp>
      <p:sp>
        <p:nvSpPr>
          <p:cNvPr id="195" name="Freeform 294"/>
          <p:cNvSpPr>
            <a:spLocks/>
          </p:cNvSpPr>
          <p:nvPr/>
        </p:nvSpPr>
        <p:spPr bwMode="auto">
          <a:xfrm>
            <a:off x="4501712" y="4362525"/>
            <a:ext cx="956664" cy="45719"/>
          </a:xfrm>
          <a:custGeom>
            <a:avLst/>
            <a:gdLst/>
            <a:ahLst/>
            <a:cxnLst>
              <a:cxn ang="0">
                <a:pos x="0" y="0"/>
              </a:cxn>
              <a:cxn ang="0">
                <a:pos x="771" y="1"/>
              </a:cxn>
              <a:cxn ang="0">
                <a:pos x="771" y="19"/>
              </a:cxn>
              <a:cxn ang="0">
                <a:pos x="0" y="18"/>
              </a:cxn>
              <a:cxn ang="0">
                <a:pos x="0" y="0"/>
              </a:cxn>
            </a:cxnLst>
            <a:rect l="0" t="0" r="r" b="b"/>
            <a:pathLst>
              <a:path w="771" h="19">
                <a:moveTo>
                  <a:pt x="0" y="0"/>
                </a:moveTo>
                <a:lnTo>
                  <a:pt x="771" y="1"/>
                </a:lnTo>
                <a:lnTo>
                  <a:pt x="771" y="19"/>
                </a:lnTo>
                <a:lnTo>
                  <a:pt x="0" y="18"/>
                </a:lnTo>
                <a:lnTo>
                  <a:pt x="0" y="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pic>
        <p:nvPicPr>
          <p:cNvPr id="196" name="Picture 298"/>
          <p:cNvPicPr>
            <a:picLocks noChangeAspect="1" noChangeArrowheads="1"/>
          </p:cNvPicPr>
          <p:nvPr/>
        </p:nvPicPr>
        <p:blipFill>
          <a:blip r:embed="rId4" cstate="print"/>
          <a:srcRect/>
          <a:stretch>
            <a:fillRect/>
          </a:stretch>
        </p:blipFill>
        <p:spPr bwMode="auto">
          <a:xfrm>
            <a:off x="5275814" y="5317091"/>
            <a:ext cx="1062037" cy="599640"/>
          </a:xfrm>
          <a:prstGeom prst="rect">
            <a:avLst/>
          </a:prstGeom>
          <a:noFill/>
          <a:ln w="9525">
            <a:noFill/>
            <a:miter lim="800000"/>
            <a:headEnd/>
            <a:tailEnd/>
          </a:ln>
        </p:spPr>
      </p:pic>
      <p:pic>
        <p:nvPicPr>
          <p:cNvPr id="197" name="Picture 303"/>
          <p:cNvPicPr>
            <a:picLocks noChangeAspect="1" noChangeArrowheads="1"/>
          </p:cNvPicPr>
          <p:nvPr/>
        </p:nvPicPr>
        <p:blipFill>
          <a:blip r:embed="rId5" cstate="print"/>
          <a:srcRect/>
          <a:stretch>
            <a:fillRect/>
          </a:stretch>
        </p:blipFill>
        <p:spPr bwMode="auto">
          <a:xfrm>
            <a:off x="5332964" y="5578729"/>
            <a:ext cx="817562" cy="406854"/>
          </a:xfrm>
          <a:prstGeom prst="rect">
            <a:avLst/>
          </a:prstGeom>
          <a:noFill/>
          <a:ln w="9525">
            <a:noFill/>
            <a:miter lim="800000"/>
            <a:headEnd/>
            <a:tailEnd/>
          </a:ln>
        </p:spPr>
      </p:pic>
      <p:sp>
        <p:nvSpPr>
          <p:cNvPr id="198" name="Rectangle 304"/>
          <p:cNvSpPr>
            <a:spLocks noChangeArrowheads="1"/>
          </p:cNvSpPr>
          <p:nvPr/>
        </p:nvSpPr>
        <p:spPr bwMode="auto">
          <a:xfrm>
            <a:off x="5332964" y="5564959"/>
            <a:ext cx="817562" cy="406854"/>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199" name="Freeform 305"/>
          <p:cNvSpPr>
            <a:spLocks noEditPoints="1"/>
          </p:cNvSpPr>
          <p:nvPr/>
        </p:nvSpPr>
        <p:spPr bwMode="auto">
          <a:xfrm>
            <a:off x="5310739" y="5544929"/>
            <a:ext cx="862012" cy="440654"/>
          </a:xfrm>
          <a:custGeom>
            <a:avLst/>
            <a:gdLst/>
            <a:ahLst/>
            <a:cxnLst>
              <a:cxn ang="0">
                <a:pos x="0" y="24"/>
              </a:cxn>
              <a:cxn ang="0">
                <a:pos x="24" y="0"/>
              </a:cxn>
              <a:cxn ang="0">
                <a:pos x="936" y="0"/>
              </a:cxn>
              <a:cxn ang="0">
                <a:pos x="960" y="24"/>
              </a:cxn>
              <a:cxn ang="0">
                <a:pos x="960" y="600"/>
              </a:cxn>
              <a:cxn ang="0">
                <a:pos x="936" y="624"/>
              </a:cxn>
              <a:cxn ang="0">
                <a:pos x="24" y="624"/>
              </a:cxn>
              <a:cxn ang="0">
                <a:pos x="0" y="600"/>
              </a:cxn>
              <a:cxn ang="0">
                <a:pos x="0" y="24"/>
              </a:cxn>
              <a:cxn ang="0">
                <a:pos x="48" y="600"/>
              </a:cxn>
              <a:cxn ang="0">
                <a:pos x="24" y="576"/>
              </a:cxn>
              <a:cxn ang="0">
                <a:pos x="936" y="576"/>
              </a:cxn>
              <a:cxn ang="0">
                <a:pos x="912" y="600"/>
              </a:cxn>
              <a:cxn ang="0">
                <a:pos x="912" y="24"/>
              </a:cxn>
              <a:cxn ang="0">
                <a:pos x="936" y="48"/>
              </a:cxn>
              <a:cxn ang="0">
                <a:pos x="24" y="48"/>
              </a:cxn>
              <a:cxn ang="0">
                <a:pos x="48" y="24"/>
              </a:cxn>
              <a:cxn ang="0">
                <a:pos x="48" y="600"/>
              </a:cxn>
            </a:cxnLst>
            <a:rect l="0" t="0" r="r" b="b"/>
            <a:pathLst>
              <a:path w="960" h="624">
                <a:moveTo>
                  <a:pt x="0" y="24"/>
                </a:moveTo>
                <a:cubicBezTo>
                  <a:pt x="0" y="11"/>
                  <a:pt x="11" y="0"/>
                  <a:pt x="24" y="0"/>
                </a:cubicBezTo>
                <a:lnTo>
                  <a:pt x="936" y="0"/>
                </a:lnTo>
                <a:cubicBezTo>
                  <a:pt x="950" y="0"/>
                  <a:pt x="960" y="11"/>
                  <a:pt x="960" y="24"/>
                </a:cubicBezTo>
                <a:lnTo>
                  <a:pt x="960" y="600"/>
                </a:lnTo>
                <a:cubicBezTo>
                  <a:pt x="960" y="614"/>
                  <a:pt x="950" y="624"/>
                  <a:pt x="936" y="624"/>
                </a:cubicBezTo>
                <a:lnTo>
                  <a:pt x="24" y="624"/>
                </a:lnTo>
                <a:cubicBezTo>
                  <a:pt x="11" y="624"/>
                  <a:pt x="0" y="614"/>
                  <a:pt x="0" y="600"/>
                </a:cubicBezTo>
                <a:lnTo>
                  <a:pt x="0" y="24"/>
                </a:lnTo>
                <a:close/>
                <a:moveTo>
                  <a:pt x="48" y="600"/>
                </a:moveTo>
                <a:lnTo>
                  <a:pt x="24" y="576"/>
                </a:lnTo>
                <a:lnTo>
                  <a:pt x="936" y="576"/>
                </a:lnTo>
                <a:lnTo>
                  <a:pt x="912" y="600"/>
                </a:lnTo>
                <a:lnTo>
                  <a:pt x="912" y="24"/>
                </a:lnTo>
                <a:lnTo>
                  <a:pt x="936" y="48"/>
                </a:lnTo>
                <a:lnTo>
                  <a:pt x="24" y="48"/>
                </a:lnTo>
                <a:lnTo>
                  <a:pt x="48" y="24"/>
                </a:lnTo>
                <a:lnTo>
                  <a:pt x="48" y="600"/>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00" name="Rectangle 306"/>
          <p:cNvSpPr>
            <a:spLocks noChangeArrowheads="1"/>
          </p:cNvSpPr>
          <p:nvPr/>
        </p:nvSpPr>
        <p:spPr bwMode="auto">
          <a:xfrm>
            <a:off x="5517114" y="5600011"/>
            <a:ext cx="421590"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Diode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Pumps</a:t>
            </a:r>
            <a:endParaRPr kumimoji="0" lang="en-US" sz="1200" b="0" i="0" u="none" strike="noStrike" cap="none" normalizeH="0" baseline="0" dirty="0" smtClean="0">
              <a:ln>
                <a:noFill/>
              </a:ln>
              <a:solidFill>
                <a:schemeClr val="tx1"/>
              </a:solidFill>
              <a:effectLst/>
              <a:latin typeface="Arial" pitchFamily="34" charset="0"/>
            </a:endParaRPr>
          </a:p>
        </p:txBody>
      </p:sp>
      <p:pic>
        <p:nvPicPr>
          <p:cNvPr id="201" name="Picture 308"/>
          <p:cNvPicPr>
            <a:picLocks noChangeAspect="1" noChangeArrowheads="1"/>
          </p:cNvPicPr>
          <p:nvPr/>
        </p:nvPicPr>
        <p:blipFill>
          <a:blip r:embed="rId6" cstate="print"/>
          <a:srcRect/>
          <a:stretch>
            <a:fillRect/>
          </a:stretch>
        </p:blipFill>
        <p:spPr bwMode="auto">
          <a:xfrm>
            <a:off x="6366427" y="5317091"/>
            <a:ext cx="1119187" cy="588373"/>
          </a:xfrm>
          <a:prstGeom prst="rect">
            <a:avLst/>
          </a:prstGeom>
          <a:noFill/>
          <a:ln w="9525">
            <a:noFill/>
            <a:miter lim="800000"/>
            <a:headEnd/>
            <a:tailEnd/>
          </a:ln>
        </p:spPr>
      </p:pic>
      <p:pic>
        <p:nvPicPr>
          <p:cNvPr id="202" name="Picture 310"/>
          <p:cNvPicPr>
            <a:picLocks noChangeAspect="1" noChangeArrowheads="1"/>
          </p:cNvPicPr>
          <p:nvPr/>
        </p:nvPicPr>
        <p:blipFill>
          <a:blip r:embed="rId7" cstate="print"/>
          <a:srcRect/>
          <a:stretch>
            <a:fillRect/>
          </a:stretch>
        </p:blipFill>
        <p:spPr bwMode="auto">
          <a:xfrm>
            <a:off x="6466439" y="5384691"/>
            <a:ext cx="919162" cy="384321"/>
          </a:xfrm>
          <a:prstGeom prst="rect">
            <a:avLst/>
          </a:prstGeom>
          <a:noFill/>
          <a:ln w="9525">
            <a:noFill/>
            <a:miter lim="800000"/>
            <a:headEnd/>
            <a:tailEnd/>
          </a:ln>
        </p:spPr>
      </p:pic>
      <p:grpSp>
        <p:nvGrpSpPr>
          <p:cNvPr id="7" name="Group 152"/>
          <p:cNvGrpSpPr/>
          <p:nvPr/>
        </p:nvGrpSpPr>
        <p:grpSpPr>
          <a:xfrm>
            <a:off x="6337852" y="5536220"/>
            <a:ext cx="622301" cy="480713"/>
            <a:chOff x="6388100" y="4267200"/>
            <a:chExt cx="622301" cy="609600"/>
          </a:xfrm>
        </p:grpSpPr>
        <p:sp>
          <p:nvSpPr>
            <p:cNvPr id="204" name="Rectangle 312"/>
            <p:cNvSpPr>
              <a:spLocks noChangeArrowheads="1"/>
            </p:cNvSpPr>
            <p:nvPr/>
          </p:nvSpPr>
          <p:spPr bwMode="auto">
            <a:xfrm>
              <a:off x="6410325" y="4287801"/>
              <a:ext cx="600076" cy="57785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05" name="Freeform 315"/>
            <p:cNvSpPr>
              <a:spLocks noEditPoints="1"/>
            </p:cNvSpPr>
            <p:nvPr/>
          </p:nvSpPr>
          <p:spPr bwMode="auto">
            <a:xfrm>
              <a:off x="6388100" y="4267200"/>
              <a:ext cx="622300" cy="609600"/>
            </a:xfrm>
            <a:custGeom>
              <a:avLst/>
              <a:gdLst/>
              <a:ahLst/>
              <a:cxnLst>
                <a:cxn ang="0">
                  <a:pos x="0" y="24"/>
                </a:cxn>
                <a:cxn ang="0">
                  <a:pos x="24" y="0"/>
                </a:cxn>
                <a:cxn ang="0">
                  <a:pos x="1000" y="0"/>
                </a:cxn>
                <a:cxn ang="0">
                  <a:pos x="1024" y="24"/>
                </a:cxn>
                <a:cxn ang="0">
                  <a:pos x="1024" y="584"/>
                </a:cxn>
                <a:cxn ang="0">
                  <a:pos x="1000" y="608"/>
                </a:cxn>
                <a:cxn ang="0">
                  <a:pos x="24" y="608"/>
                </a:cxn>
                <a:cxn ang="0">
                  <a:pos x="0" y="584"/>
                </a:cxn>
                <a:cxn ang="0">
                  <a:pos x="0" y="24"/>
                </a:cxn>
                <a:cxn ang="0">
                  <a:pos x="48" y="584"/>
                </a:cxn>
                <a:cxn ang="0">
                  <a:pos x="24" y="560"/>
                </a:cxn>
                <a:cxn ang="0">
                  <a:pos x="1000" y="560"/>
                </a:cxn>
                <a:cxn ang="0">
                  <a:pos x="976" y="584"/>
                </a:cxn>
                <a:cxn ang="0">
                  <a:pos x="976" y="24"/>
                </a:cxn>
                <a:cxn ang="0">
                  <a:pos x="1000" y="48"/>
                </a:cxn>
                <a:cxn ang="0">
                  <a:pos x="24" y="48"/>
                </a:cxn>
                <a:cxn ang="0">
                  <a:pos x="48" y="24"/>
                </a:cxn>
                <a:cxn ang="0">
                  <a:pos x="48" y="584"/>
                </a:cxn>
              </a:cxnLst>
              <a:rect l="0" t="0" r="r" b="b"/>
              <a:pathLst>
                <a:path w="1024" h="608">
                  <a:moveTo>
                    <a:pt x="0" y="24"/>
                  </a:moveTo>
                  <a:cubicBezTo>
                    <a:pt x="0" y="11"/>
                    <a:pt x="11" y="0"/>
                    <a:pt x="24" y="0"/>
                  </a:cubicBezTo>
                  <a:lnTo>
                    <a:pt x="1000" y="0"/>
                  </a:lnTo>
                  <a:cubicBezTo>
                    <a:pt x="1014" y="0"/>
                    <a:pt x="1024" y="11"/>
                    <a:pt x="1024" y="24"/>
                  </a:cubicBezTo>
                  <a:lnTo>
                    <a:pt x="1024" y="584"/>
                  </a:lnTo>
                  <a:cubicBezTo>
                    <a:pt x="1024" y="598"/>
                    <a:pt x="1014" y="608"/>
                    <a:pt x="1000" y="608"/>
                  </a:cubicBezTo>
                  <a:lnTo>
                    <a:pt x="24" y="608"/>
                  </a:lnTo>
                  <a:cubicBezTo>
                    <a:pt x="11" y="608"/>
                    <a:pt x="0" y="598"/>
                    <a:pt x="0" y="584"/>
                  </a:cubicBezTo>
                  <a:lnTo>
                    <a:pt x="0" y="24"/>
                  </a:lnTo>
                  <a:close/>
                  <a:moveTo>
                    <a:pt x="48" y="584"/>
                  </a:moveTo>
                  <a:lnTo>
                    <a:pt x="24" y="560"/>
                  </a:lnTo>
                  <a:lnTo>
                    <a:pt x="1000" y="560"/>
                  </a:lnTo>
                  <a:lnTo>
                    <a:pt x="976" y="584"/>
                  </a:lnTo>
                  <a:lnTo>
                    <a:pt x="976" y="24"/>
                  </a:lnTo>
                  <a:lnTo>
                    <a:pt x="1000" y="48"/>
                  </a:lnTo>
                  <a:lnTo>
                    <a:pt x="24" y="48"/>
                  </a:lnTo>
                  <a:lnTo>
                    <a:pt x="48" y="24"/>
                  </a:lnTo>
                  <a:lnTo>
                    <a:pt x="48" y="584"/>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06" name="Rectangle 316"/>
            <p:cNvSpPr>
              <a:spLocks noChangeArrowheads="1"/>
            </p:cNvSpPr>
            <p:nvPr/>
          </p:nvSpPr>
          <p:spPr bwMode="auto">
            <a:xfrm>
              <a:off x="6477000" y="4419600"/>
              <a:ext cx="370679" cy="23417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MOPA</a:t>
              </a:r>
              <a:endParaRPr kumimoji="0" lang="en-US" sz="1200" b="0" i="0" u="none" strike="noStrike" cap="none" normalizeH="0" baseline="0" dirty="0" smtClean="0">
                <a:ln>
                  <a:noFill/>
                </a:ln>
                <a:solidFill>
                  <a:schemeClr val="tx1"/>
                </a:solidFill>
                <a:effectLst/>
                <a:latin typeface="Arial" pitchFamily="34" charset="0"/>
              </a:endParaRPr>
            </a:p>
          </p:txBody>
        </p:sp>
      </p:grpSp>
      <p:pic>
        <p:nvPicPr>
          <p:cNvPr id="207" name="Picture 319"/>
          <p:cNvPicPr>
            <a:picLocks noChangeAspect="1" noChangeArrowheads="1"/>
          </p:cNvPicPr>
          <p:nvPr/>
        </p:nvPicPr>
        <p:blipFill>
          <a:blip r:embed="rId8" cstate="print"/>
          <a:srcRect/>
          <a:stretch>
            <a:fillRect/>
          </a:stretch>
        </p:blipFill>
        <p:spPr bwMode="auto">
          <a:xfrm>
            <a:off x="5921927" y="3350424"/>
            <a:ext cx="644525" cy="384321"/>
          </a:xfrm>
          <a:prstGeom prst="rect">
            <a:avLst/>
          </a:prstGeom>
          <a:noFill/>
          <a:ln w="9525">
            <a:noFill/>
            <a:miter lim="800000"/>
            <a:headEnd/>
            <a:tailEnd/>
          </a:ln>
        </p:spPr>
      </p:pic>
      <p:pic>
        <p:nvPicPr>
          <p:cNvPr id="208" name="Picture 320"/>
          <p:cNvPicPr>
            <a:picLocks noChangeAspect="1" noChangeArrowheads="1"/>
          </p:cNvPicPr>
          <p:nvPr/>
        </p:nvPicPr>
        <p:blipFill>
          <a:blip r:embed="rId9" cstate="print"/>
          <a:srcRect/>
          <a:stretch>
            <a:fillRect/>
          </a:stretch>
        </p:blipFill>
        <p:spPr bwMode="auto">
          <a:xfrm>
            <a:off x="5921927" y="3350424"/>
            <a:ext cx="644525" cy="384321"/>
          </a:xfrm>
          <a:prstGeom prst="rect">
            <a:avLst/>
          </a:prstGeom>
          <a:noFill/>
          <a:ln w="9525">
            <a:noFill/>
            <a:miter lim="800000"/>
            <a:headEnd/>
            <a:tailEnd/>
          </a:ln>
        </p:spPr>
      </p:pic>
      <p:sp>
        <p:nvSpPr>
          <p:cNvPr id="209" name="Rectangle 321"/>
          <p:cNvSpPr>
            <a:spLocks noChangeArrowheads="1"/>
          </p:cNvSpPr>
          <p:nvPr/>
        </p:nvSpPr>
        <p:spPr bwMode="auto">
          <a:xfrm>
            <a:off x="5806039" y="3451824"/>
            <a:ext cx="746125" cy="226587"/>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pic>
        <p:nvPicPr>
          <p:cNvPr id="210" name="Picture 322"/>
          <p:cNvPicPr>
            <a:picLocks noChangeAspect="1" noChangeArrowheads="1"/>
          </p:cNvPicPr>
          <p:nvPr/>
        </p:nvPicPr>
        <p:blipFill>
          <a:blip r:embed="rId10" cstate="print"/>
          <a:srcRect/>
          <a:stretch>
            <a:fillRect/>
          </a:stretch>
        </p:blipFill>
        <p:spPr bwMode="auto">
          <a:xfrm>
            <a:off x="5806039" y="3451824"/>
            <a:ext cx="746125" cy="226587"/>
          </a:xfrm>
          <a:prstGeom prst="rect">
            <a:avLst/>
          </a:prstGeom>
          <a:noFill/>
          <a:ln w="9525">
            <a:noFill/>
            <a:miter lim="800000"/>
            <a:headEnd/>
            <a:tailEnd/>
          </a:ln>
        </p:spPr>
      </p:pic>
      <p:sp>
        <p:nvSpPr>
          <p:cNvPr id="211" name="Rectangle 323"/>
          <p:cNvSpPr>
            <a:spLocks noChangeArrowheads="1"/>
          </p:cNvSpPr>
          <p:nvPr/>
        </p:nvSpPr>
        <p:spPr bwMode="auto">
          <a:xfrm>
            <a:off x="5806039" y="3451824"/>
            <a:ext cx="746125" cy="226587"/>
          </a:xfrm>
          <a:prstGeom prst="rect">
            <a:avLst/>
          </a:prstGeom>
          <a:solidFill>
            <a:srgbClr val="92D050"/>
          </a:solidFill>
          <a:ln w="1905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12" name="Freeform 324"/>
          <p:cNvSpPr>
            <a:spLocks noEditPoints="1"/>
          </p:cNvSpPr>
          <p:nvPr/>
        </p:nvSpPr>
        <p:spPr bwMode="auto">
          <a:xfrm>
            <a:off x="5785402" y="3434298"/>
            <a:ext cx="788987" cy="260386"/>
          </a:xfrm>
          <a:custGeom>
            <a:avLst/>
            <a:gdLst/>
            <a:ahLst/>
            <a:cxnLst>
              <a:cxn ang="0">
                <a:pos x="0" y="24"/>
              </a:cxn>
              <a:cxn ang="0">
                <a:pos x="24" y="0"/>
              </a:cxn>
              <a:cxn ang="0">
                <a:pos x="856" y="0"/>
              </a:cxn>
              <a:cxn ang="0">
                <a:pos x="880" y="24"/>
              </a:cxn>
              <a:cxn ang="0">
                <a:pos x="880" y="344"/>
              </a:cxn>
              <a:cxn ang="0">
                <a:pos x="856" y="368"/>
              </a:cxn>
              <a:cxn ang="0">
                <a:pos x="24" y="368"/>
              </a:cxn>
              <a:cxn ang="0">
                <a:pos x="0" y="344"/>
              </a:cxn>
              <a:cxn ang="0">
                <a:pos x="0" y="24"/>
              </a:cxn>
              <a:cxn ang="0">
                <a:pos x="48" y="344"/>
              </a:cxn>
              <a:cxn ang="0">
                <a:pos x="24" y="320"/>
              </a:cxn>
              <a:cxn ang="0">
                <a:pos x="856" y="320"/>
              </a:cxn>
              <a:cxn ang="0">
                <a:pos x="832" y="344"/>
              </a:cxn>
              <a:cxn ang="0">
                <a:pos x="832" y="24"/>
              </a:cxn>
              <a:cxn ang="0">
                <a:pos x="856" y="48"/>
              </a:cxn>
              <a:cxn ang="0">
                <a:pos x="24" y="48"/>
              </a:cxn>
              <a:cxn ang="0">
                <a:pos x="48" y="24"/>
              </a:cxn>
              <a:cxn ang="0">
                <a:pos x="48" y="344"/>
              </a:cxn>
            </a:cxnLst>
            <a:rect l="0" t="0" r="r" b="b"/>
            <a:pathLst>
              <a:path w="880" h="368">
                <a:moveTo>
                  <a:pt x="0" y="24"/>
                </a:moveTo>
                <a:cubicBezTo>
                  <a:pt x="0" y="11"/>
                  <a:pt x="11" y="0"/>
                  <a:pt x="24" y="0"/>
                </a:cubicBezTo>
                <a:lnTo>
                  <a:pt x="856" y="0"/>
                </a:lnTo>
                <a:cubicBezTo>
                  <a:pt x="870" y="0"/>
                  <a:pt x="880" y="11"/>
                  <a:pt x="880" y="24"/>
                </a:cubicBezTo>
                <a:lnTo>
                  <a:pt x="880" y="344"/>
                </a:lnTo>
                <a:cubicBezTo>
                  <a:pt x="880" y="358"/>
                  <a:pt x="870" y="368"/>
                  <a:pt x="856" y="368"/>
                </a:cubicBezTo>
                <a:lnTo>
                  <a:pt x="24" y="368"/>
                </a:lnTo>
                <a:cubicBezTo>
                  <a:pt x="11" y="368"/>
                  <a:pt x="0" y="358"/>
                  <a:pt x="0" y="344"/>
                </a:cubicBezTo>
                <a:lnTo>
                  <a:pt x="0" y="24"/>
                </a:lnTo>
                <a:close/>
                <a:moveTo>
                  <a:pt x="48" y="344"/>
                </a:moveTo>
                <a:lnTo>
                  <a:pt x="24" y="320"/>
                </a:lnTo>
                <a:lnTo>
                  <a:pt x="856" y="320"/>
                </a:lnTo>
                <a:lnTo>
                  <a:pt x="832" y="344"/>
                </a:lnTo>
                <a:lnTo>
                  <a:pt x="832" y="24"/>
                </a:lnTo>
                <a:lnTo>
                  <a:pt x="856" y="48"/>
                </a:lnTo>
                <a:lnTo>
                  <a:pt x="24" y="48"/>
                </a:lnTo>
                <a:lnTo>
                  <a:pt x="48" y="24"/>
                </a:lnTo>
                <a:lnTo>
                  <a:pt x="48" y="344"/>
                </a:lnTo>
                <a:close/>
              </a:path>
            </a:pathLst>
          </a:custGeom>
          <a:solidFill>
            <a:srgbClr val="00B050"/>
          </a:solidFill>
          <a:ln w="9525"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13" name="Rectangle 325"/>
          <p:cNvSpPr>
            <a:spLocks noChangeArrowheads="1"/>
          </p:cNvSpPr>
          <p:nvPr/>
        </p:nvSpPr>
        <p:spPr bwMode="auto">
          <a:xfrm>
            <a:off x="6077502" y="3484373"/>
            <a:ext cx="18274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QS</a:t>
            </a:r>
            <a:endParaRPr kumimoji="0" lang="en-US" sz="1200" b="0" i="0" u="none" strike="noStrike" cap="none" normalizeH="0" baseline="0" dirty="0" smtClean="0">
              <a:ln>
                <a:noFill/>
              </a:ln>
              <a:solidFill>
                <a:schemeClr val="tx1"/>
              </a:solidFill>
              <a:effectLst/>
              <a:latin typeface="Arial" pitchFamily="34" charset="0"/>
            </a:endParaRPr>
          </a:p>
        </p:txBody>
      </p:sp>
      <p:pic>
        <p:nvPicPr>
          <p:cNvPr id="214" name="Picture 328"/>
          <p:cNvPicPr>
            <a:picLocks noChangeAspect="1" noChangeArrowheads="1"/>
          </p:cNvPicPr>
          <p:nvPr/>
        </p:nvPicPr>
        <p:blipFill>
          <a:blip r:embed="rId11" cstate="print"/>
          <a:srcRect/>
          <a:stretch>
            <a:fillRect/>
          </a:stretch>
        </p:blipFill>
        <p:spPr bwMode="auto">
          <a:xfrm>
            <a:off x="5907639" y="3632091"/>
            <a:ext cx="658812" cy="385572"/>
          </a:xfrm>
          <a:prstGeom prst="rect">
            <a:avLst/>
          </a:prstGeom>
          <a:noFill/>
          <a:ln w="9525">
            <a:noFill/>
            <a:miter lim="800000"/>
            <a:headEnd/>
            <a:tailEnd/>
          </a:ln>
        </p:spPr>
      </p:pic>
      <p:pic>
        <p:nvPicPr>
          <p:cNvPr id="215" name="Picture 329"/>
          <p:cNvPicPr>
            <a:picLocks noChangeAspect="1" noChangeArrowheads="1"/>
          </p:cNvPicPr>
          <p:nvPr/>
        </p:nvPicPr>
        <p:blipFill>
          <a:blip r:embed="rId12" cstate="print"/>
          <a:srcRect/>
          <a:stretch>
            <a:fillRect/>
          </a:stretch>
        </p:blipFill>
        <p:spPr bwMode="auto">
          <a:xfrm>
            <a:off x="5907639" y="3632091"/>
            <a:ext cx="658812" cy="385572"/>
          </a:xfrm>
          <a:prstGeom prst="rect">
            <a:avLst/>
          </a:prstGeom>
          <a:noFill/>
          <a:ln w="9525">
            <a:noFill/>
            <a:miter lim="800000"/>
            <a:headEnd/>
            <a:tailEnd/>
          </a:ln>
        </p:spPr>
      </p:pic>
      <p:sp>
        <p:nvSpPr>
          <p:cNvPr id="216" name="Rectangle 330"/>
          <p:cNvSpPr>
            <a:spLocks noChangeArrowheads="1"/>
          </p:cNvSpPr>
          <p:nvPr/>
        </p:nvSpPr>
        <p:spPr bwMode="auto">
          <a:xfrm>
            <a:off x="5806039" y="3734744"/>
            <a:ext cx="746125" cy="225334"/>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pic>
        <p:nvPicPr>
          <p:cNvPr id="217" name="Picture 331"/>
          <p:cNvPicPr>
            <a:picLocks noChangeAspect="1" noChangeArrowheads="1"/>
          </p:cNvPicPr>
          <p:nvPr/>
        </p:nvPicPr>
        <p:blipFill>
          <a:blip r:embed="rId13" cstate="print"/>
          <a:srcRect/>
          <a:stretch>
            <a:fillRect/>
          </a:stretch>
        </p:blipFill>
        <p:spPr bwMode="auto">
          <a:xfrm>
            <a:off x="5806039" y="3734744"/>
            <a:ext cx="746125" cy="225334"/>
          </a:xfrm>
          <a:prstGeom prst="rect">
            <a:avLst/>
          </a:prstGeom>
          <a:noFill/>
          <a:ln w="9525">
            <a:noFill/>
            <a:miter lim="800000"/>
            <a:headEnd/>
            <a:tailEnd/>
          </a:ln>
        </p:spPr>
      </p:pic>
      <p:sp>
        <p:nvSpPr>
          <p:cNvPr id="218" name="Rectangle 332"/>
          <p:cNvSpPr>
            <a:spLocks noChangeArrowheads="1"/>
          </p:cNvSpPr>
          <p:nvPr/>
        </p:nvSpPr>
        <p:spPr bwMode="auto">
          <a:xfrm>
            <a:off x="5806039" y="3734744"/>
            <a:ext cx="746125" cy="225334"/>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19" name="Freeform 333"/>
          <p:cNvSpPr>
            <a:spLocks noEditPoints="1"/>
          </p:cNvSpPr>
          <p:nvPr/>
        </p:nvSpPr>
        <p:spPr bwMode="auto">
          <a:xfrm>
            <a:off x="5785402" y="3717218"/>
            <a:ext cx="788987" cy="260386"/>
          </a:xfrm>
          <a:custGeom>
            <a:avLst/>
            <a:gdLst/>
            <a:ahLst/>
            <a:cxnLst>
              <a:cxn ang="0">
                <a:pos x="0" y="24"/>
              </a:cxn>
              <a:cxn ang="0">
                <a:pos x="24" y="0"/>
              </a:cxn>
              <a:cxn ang="0">
                <a:pos x="856" y="0"/>
              </a:cxn>
              <a:cxn ang="0">
                <a:pos x="880" y="24"/>
              </a:cxn>
              <a:cxn ang="0">
                <a:pos x="880" y="344"/>
              </a:cxn>
              <a:cxn ang="0">
                <a:pos x="856" y="368"/>
              </a:cxn>
              <a:cxn ang="0">
                <a:pos x="24" y="368"/>
              </a:cxn>
              <a:cxn ang="0">
                <a:pos x="0" y="344"/>
              </a:cxn>
              <a:cxn ang="0">
                <a:pos x="0" y="24"/>
              </a:cxn>
              <a:cxn ang="0">
                <a:pos x="48" y="344"/>
              </a:cxn>
              <a:cxn ang="0">
                <a:pos x="24" y="320"/>
              </a:cxn>
              <a:cxn ang="0">
                <a:pos x="856" y="320"/>
              </a:cxn>
              <a:cxn ang="0">
                <a:pos x="832" y="344"/>
              </a:cxn>
              <a:cxn ang="0">
                <a:pos x="832" y="24"/>
              </a:cxn>
              <a:cxn ang="0">
                <a:pos x="856" y="48"/>
              </a:cxn>
              <a:cxn ang="0">
                <a:pos x="24" y="48"/>
              </a:cxn>
              <a:cxn ang="0">
                <a:pos x="48" y="24"/>
              </a:cxn>
              <a:cxn ang="0">
                <a:pos x="48" y="344"/>
              </a:cxn>
            </a:cxnLst>
            <a:rect l="0" t="0" r="r" b="b"/>
            <a:pathLst>
              <a:path w="880" h="368">
                <a:moveTo>
                  <a:pt x="0" y="24"/>
                </a:moveTo>
                <a:cubicBezTo>
                  <a:pt x="0" y="11"/>
                  <a:pt x="11" y="0"/>
                  <a:pt x="24" y="0"/>
                </a:cubicBezTo>
                <a:lnTo>
                  <a:pt x="856" y="0"/>
                </a:lnTo>
                <a:cubicBezTo>
                  <a:pt x="870" y="0"/>
                  <a:pt x="880" y="11"/>
                  <a:pt x="880" y="24"/>
                </a:cubicBezTo>
                <a:lnTo>
                  <a:pt x="880" y="344"/>
                </a:lnTo>
                <a:cubicBezTo>
                  <a:pt x="880" y="358"/>
                  <a:pt x="870" y="368"/>
                  <a:pt x="856" y="368"/>
                </a:cubicBezTo>
                <a:lnTo>
                  <a:pt x="24" y="368"/>
                </a:lnTo>
                <a:cubicBezTo>
                  <a:pt x="11" y="368"/>
                  <a:pt x="0" y="358"/>
                  <a:pt x="0" y="344"/>
                </a:cubicBezTo>
                <a:lnTo>
                  <a:pt x="0" y="24"/>
                </a:lnTo>
                <a:close/>
                <a:moveTo>
                  <a:pt x="48" y="344"/>
                </a:moveTo>
                <a:lnTo>
                  <a:pt x="24" y="320"/>
                </a:lnTo>
                <a:lnTo>
                  <a:pt x="856" y="320"/>
                </a:lnTo>
                <a:lnTo>
                  <a:pt x="832" y="344"/>
                </a:lnTo>
                <a:lnTo>
                  <a:pt x="832" y="24"/>
                </a:lnTo>
                <a:lnTo>
                  <a:pt x="856" y="48"/>
                </a:lnTo>
                <a:lnTo>
                  <a:pt x="24" y="48"/>
                </a:lnTo>
                <a:lnTo>
                  <a:pt x="48" y="24"/>
                </a:lnTo>
                <a:lnTo>
                  <a:pt x="48" y="344"/>
                </a:lnTo>
                <a:close/>
              </a:path>
            </a:pathLst>
          </a:custGeom>
          <a:solidFill>
            <a:srgbClr val="00B050"/>
          </a:solidFill>
          <a:ln w="9525"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20" name="Rectangle 334"/>
          <p:cNvSpPr>
            <a:spLocks noChangeArrowheads="1"/>
          </p:cNvSpPr>
          <p:nvPr/>
        </p:nvSpPr>
        <p:spPr bwMode="auto">
          <a:xfrm>
            <a:off x="6063214" y="3766040"/>
            <a:ext cx="19075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EM</a:t>
            </a:r>
            <a:endParaRPr kumimoji="0" lang="en-US" sz="1200" b="0" i="0" u="none" strike="noStrike" cap="none" normalizeH="0" baseline="0" dirty="0" smtClean="0">
              <a:ln>
                <a:noFill/>
              </a:ln>
              <a:solidFill>
                <a:schemeClr val="tx1"/>
              </a:solidFill>
              <a:effectLst/>
              <a:latin typeface="Arial" pitchFamily="34" charset="0"/>
            </a:endParaRPr>
          </a:p>
        </p:txBody>
      </p:sp>
      <p:pic>
        <p:nvPicPr>
          <p:cNvPr id="221" name="Picture 337"/>
          <p:cNvPicPr>
            <a:picLocks noChangeAspect="1" noChangeArrowheads="1"/>
          </p:cNvPicPr>
          <p:nvPr/>
        </p:nvPicPr>
        <p:blipFill>
          <a:blip r:embed="rId14" cstate="print"/>
          <a:srcRect/>
          <a:stretch>
            <a:fillRect/>
          </a:stretch>
        </p:blipFill>
        <p:spPr bwMode="auto">
          <a:xfrm>
            <a:off x="5921927" y="3948812"/>
            <a:ext cx="630237" cy="384321"/>
          </a:xfrm>
          <a:prstGeom prst="rect">
            <a:avLst/>
          </a:prstGeom>
          <a:noFill/>
          <a:ln w="9525">
            <a:noFill/>
            <a:miter lim="800000"/>
            <a:headEnd/>
            <a:tailEnd/>
          </a:ln>
        </p:spPr>
      </p:pic>
      <p:pic>
        <p:nvPicPr>
          <p:cNvPr id="222" name="Picture 338"/>
          <p:cNvPicPr>
            <a:picLocks noChangeAspect="1" noChangeArrowheads="1"/>
          </p:cNvPicPr>
          <p:nvPr/>
        </p:nvPicPr>
        <p:blipFill>
          <a:blip r:embed="rId15" cstate="print"/>
          <a:srcRect/>
          <a:stretch>
            <a:fillRect/>
          </a:stretch>
        </p:blipFill>
        <p:spPr bwMode="auto">
          <a:xfrm>
            <a:off x="5921927" y="3948812"/>
            <a:ext cx="630237" cy="384321"/>
          </a:xfrm>
          <a:prstGeom prst="rect">
            <a:avLst/>
          </a:prstGeom>
          <a:noFill/>
          <a:ln w="9525">
            <a:noFill/>
            <a:miter lim="800000"/>
            <a:headEnd/>
            <a:tailEnd/>
          </a:ln>
        </p:spPr>
      </p:pic>
      <p:sp>
        <p:nvSpPr>
          <p:cNvPr id="223" name="Rectangle 339"/>
          <p:cNvSpPr>
            <a:spLocks noChangeArrowheads="1"/>
          </p:cNvSpPr>
          <p:nvPr/>
        </p:nvSpPr>
        <p:spPr bwMode="auto">
          <a:xfrm>
            <a:off x="5806039" y="4028930"/>
            <a:ext cx="746125" cy="25913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pic>
        <p:nvPicPr>
          <p:cNvPr id="224" name="Picture 340"/>
          <p:cNvPicPr>
            <a:picLocks noChangeAspect="1" noChangeArrowheads="1"/>
          </p:cNvPicPr>
          <p:nvPr/>
        </p:nvPicPr>
        <p:blipFill>
          <a:blip r:embed="rId16" cstate="print"/>
          <a:srcRect/>
          <a:stretch>
            <a:fillRect/>
          </a:stretch>
        </p:blipFill>
        <p:spPr bwMode="auto">
          <a:xfrm>
            <a:off x="5806039" y="4028930"/>
            <a:ext cx="746125" cy="259135"/>
          </a:xfrm>
          <a:prstGeom prst="rect">
            <a:avLst/>
          </a:prstGeom>
          <a:noFill/>
          <a:ln w="9525">
            <a:noFill/>
            <a:miter lim="800000"/>
            <a:headEnd/>
            <a:tailEnd/>
          </a:ln>
        </p:spPr>
      </p:pic>
      <p:sp>
        <p:nvSpPr>
          <p:cNvPr id="225" name="Rectangle 341"/>
          <p:cNvSpPr>
            <a:spLocks noChangeArrowheads="1"/>
          </p:cNvSpPr>
          <p:nvPr/>
        </p:nvSpPr>
        <p:spPr bwMode="auto">
          <a:xfrm>
            <a:off x="5806039" y="4028930"/>
            <a:ext cx="746125" cy="25913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26" name="Freeform 342"/>
          <p:cNvSpPr>
            <a:spLocks noEditPoints="1"/>
          </p:cNvSpPr>
          <p:nvPr/>
        </p:nvSpPr>
        <p:spPr bwMode="auto">
          <a:xfrm>
            <a:off x="5785402" y="4002613"/>
            <a:ext cx="788987" cy="294187"/>
          </a:xfrm>
          <a:custGeom>
            <a:avLst/>
            <a:gdLst/>
            <a:ahLst/>
            <a:cxnLst>
              <a:cxn ang="0">
                <a:pos x="0" y="24"/>
              </a:cxn>
              <a:cxn ang="0">
                <a:pos x="24" y="0"/>
              </a:cxn>
              <a:cxn ang="0">
                <a:pos x="856" y="0"/>
              </a:cxn>
              <a:cxn ang="0">
                <a:pos x="880" y="24"/>
              </a:cxn>
              <a:cxn ang="0">
                <a:pos x="880" y="392"/>
              </a:cxn>
              <a:cxn ang="0">
                <a:pos x="856" y="416"/>
              </a:cxn>
              <a:cxn ang="0">
                <a:pos x="24" y="416"/>
              </a:cxn>
              <a:cxn ang="0">
                <a:pos x="0" y="392"/>
              </a:cxn>
              <a:cxn ang="0">
                <a:pos x="0" y="24"/>
              </a:cxn>
              <a:cxn ang="0">
                <a:pos x="48" y="392"/>
              </a:cxn>
              <a:cxn ang="0">
                <a:pos x="24" y="368"/>
              </a:cxn>
              <a:cxn ang="0">
                <a:pos x="856" y="368"/>
              </a:cxn>
              <a:cxn ang="0">
                <a:pos x="832" y="392"/>
              </a:cxn>
              <a:cxn ang="0">
                <a:pos x="832" y="24"/>
              </a:cxn>
              <a:cxn ang="0">
                <a:pos x="856" y="48"/>
              </a:cxn>
              <a:cxn ang="0">
                <a:pos x="24" y="48"/>
              </a:cxn>
              <a:cxn ang="0">
                <a:pos x="48" y="24"/>
              </a:cxn>
              <a:cxn ang="0">
                <a:pos x="48" y="392"/>
              </a:cxn>
            </a:cxnLst>
            <a:rect l="0" t="0" r="r" b="b"/>
            <a:pathLst>
              <a:path w="880" h="416">
                <a:moveTo>
                  <a:pt x="0" y="24"/>
                </a:moveTo>
                <a:cubicBezTo>
                  <a:pt x="0" y="11"/>
                  <a:pt x="11" y="0"/>
                  <a:pt x="24" y="0"/>
                </a:cubicBezTo>
                <a:lnTo>
                  <a:pt x="856" y="0"/>
                </a:lnTo>
                <a:cubicBezTo>
                  <a:pt x="870" y="0"/>
                  <a:pt x="880" y="11"/>
                  <a:pt x="880" y="24"/>
                </a:cubicBezTo>
                <a:lnTo>
                  <a:pt x="880" y="392"/>
                </a:lnTo>
                <a:cubicBezTo>
                  <a:pt x="880" y="406"/>
                  <a:pt x="870" y="416"/>
                  <a:pt x="856" y="416"/>
                </a:cubicBezTo>
                <a:lnTo>
                  <a:pt x="24" y="416"/>
                </a:lnTo>
                <a:cubicBezTo>
                  <a:pt x="11" y="416"/>
                  <a:pt x="0" y="406"/>
                  <a:pt x="0" y="392"/>
                </a:cubicBezTo>
                <a:lnTo>
                  <a:pt x="0" y="24"/>
                </a:lnTo>
                <a:close/>
                <a:moveTo>
                  <a:pt x="48" y="392"/>
                </a:moveTo>
                <a:lnTo>
                  <a:pt x="24" y="368"/>
                </a:lnTo>
                <a:lnTo>
                  <a:pt x="856" y="368"/>
                </a:lnTo>
                <a:lnTo>
                  <a:pt x="832" y="392"/>
                </a:lnTo>
                <a:lnTo>
                  <a:pt x="832" y="24"/>
                </a:lnTo>
                <a:lnTo>
                  <a:pt x="856" y="48"/>
                </a:lnTo>
                <a:lnTo>
                  <a:pt x="24" y="48"/>
                </a:lnTo>
                <a:lnTo>
                  <a:pt x="48" y="24"/>
                </a:lnTo>
                <a:lnTo>
                  <a:pt x="48" y="392"/>
                </a:lnTo>
                <a:close/>
              </a:path>
            </a:pathLst>
          </a:custGeom>
          <a:solidFill>
            <a:srgbClr val="00B050"/>
          </a:solidFill>
          <a:ln w="9525"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27" name="Rectangle 343"/>
          <p:cNvSpPr>
            <a:spLocks noChangeArrowheads="1"/>
          </p:cNvSpPr>
          <p:nvPr/>
        </p:nvSpPr>
        <p:spPr bwMode="auto">
          <a:xfrm>
            <a:off x="6077502" y="4079005"/>
            <a:ext cx="16991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PS</a:t>
            </a:r>
            <a:endParaRPr kumimoji="0" lang="en-US" sz="1200" b="0" i="0" u="none" strike="noStrike" cap="none" normalizeH="0" baseline="0" dirty="0" smtClean="0">
              <a:ln>
                <a:noFill/>
              </a:ln>
              <a:solidFill>
                <a:schemeClr val="tx1"/>
              </a:solidFill>
              <a:effectLst/>
              <a:latin typeface="Arial" pitchFamily="34" charset="0"/>
            </a:endParaRPr>
          </a:p>
        </p:txBody>
      </p:sp>
      <p:sp>
        <p:nvSpPr>
          <p:cNvPr id="230" name="Rectangle 350"/>
          <p:cNvSpPr>
            <a:spLocks noChangeArrowheads="1"/>
          </p:cNvSpPr>
          <p:nvPr/>
        </p:nvSpPr>
        <p:spPr bwMode="auto">
          <a:xfrm>
            <a:off x="5806039" y="4419123"/>
            <a:ext cx="746125" cy="24912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31" name="Freeform 351"/>
          <p:cNvSpPr>
            <a:spLocks noEditPoints="1"/>
          </p:cNvSpPr>
          <p:nvPr/>
        </p:nvSpPr>
        <p:spPr bwMode="auto">
          <a:xfrm>
            <a:off x="5785402" y="4363443"/>
            <a:ext cx="788987" cy="282920"/>
          </a:xfrm>
          <a:custGeom>
            <a:avLst/>
            <a:gdLst/>
            <a:ahLst/>
            <a:cxnLst>
              <a:cxn ang="0">
                <a:pos x="0" y="24"/>
              </a:cxn>
              <a:cxn ang="0">
                <a:pos x="24" y="0"/>
              </a:cxn>
              <a:cxn ang="0">
                <a:pos x="856" y="0"/>
              </a:cxn>
              <a:cxn ang="0">
                <a:pos x="880" y="24"/>
              </a:cxn>
              <a:cxn ang="0">
                <a:pos x="880" y="376"/>
              </a:cxn>
              <a:cxn ang="0">
                <a:pos x="856" y="400"/>
              </a:cxn>
              <a:cxn ang="0">
                <a:pos x="24" y="400"/>
              </a:cxn>
              <a:cxn ang="0">
                <a:pos x="0" y="376"/>
              </a:cxn>
              <a:cxn ang="0">
                <a:pos x="0" y="24"/>
              </a:cxn>
              <a:cxn ang="0">
                <a:pos x="48" y="376"/>
              </a:cxn>
              <a:cxn ang="0">
                <a:pos x="24" y="352"/>
              </a:cxn>
              <a:cxn ang="0">
                <a:pos x="856" y="352"/>
              </a:cxn>
              <a:cxn ang="0">
                <a:pos x="832" y="376"/>
              </a:cxn>
              <a:cxn ang="0">
                <a:pos x="832" y="24"/>
              </a:cxn>
              <a:cxn ang="0">
                <a:pos x="856" y="48"/>
              </a:cxn>
              <a:cxn ang="0">
                <a:pos x="24" y="48"/>
              </a:cxn>
              <a:cxn ang="0">
                <a:pos x="48" y="24"/>
              </a:cxn>
              <a:cxn ang="0">
                <a:pos x="48" y="376"/>
              </a:cxn>
            </a:cxnLst>
            <a:rect l="0" t="0" r="r" b="b"/>
            <a:pathLst>
              <a:path w="880" h="400">
                <a:moveTo>
                  <a:pt x="0" y="24"/>
                </a:moveTo>
                <a:cubicBezTo>
                  <a:pt x="0" y="11"/>
                  <a:pt x="11" y="0"/>
                  <a:pt x="24" y="0"/>
                </a:cubicBezTo>
                <a:lnTo>
                  <a:pt x="856" y="0"/>
                </a:lnTo>
                <a:cubicBezTo>
                  <a:pt x="870" y="0"/>
                  <a:pt x="880" y="11"/>
                  <a:pt x="880" y="24"/>
                </a:cubicBezTo>
                <a:lnTo>
                  <a:pt x="880" y="376"/>
                </a:lnTo>
                <a:cubicBezTo>
                  <a:pt x="880" y="390"/>
                  <a:pt x="870" y="400"/>
                  <a:pt x="856" y="400"/>
                </a:cubicBezTo>
                <a:lnTo>
                  <a:pt x="24" y="400"/>
                </a:lnTo>
                <a:cubicBezTo>
                  <a:pt x="11" y="400"/>
                  <a:pt x="0" y="390"/>
                  <a:pt x="0" y="376"/>
                </a:cubicBezTo>
                <a:lnTo>
                  <a:pt x="0" y="24"/>
                </a:lnTo>
                <a:close/>
                <a:moveTo>
                  <a:pt x="48" y="376"/>
                </a:moveTo>
                <a:lnTo>
                  <a:pt x="24" y="352"/>
                </a:lnTo>
                <a:lnTo>
                  <a:pt x="856" y="352"/>
                </a:lnTo>
                <a:lnTo>
                  <a:pt x="832" y="376"/>
                </a:lnTo>
                <a:lnTo>
                  <a:pt x="832" y="24"/>
                </a:lnTo>
                <a:lnTo>
                  <a:pt x="856" y="48"/>
                </a:lnTo>
                <a:lnTo>
                  <a:pt x="24" y="48"/>
                </a:lnTo>
                <a:lnTo>
                  <a:pt x="48" y="24"/>
                </a:lnTo>
                <a:lnTo>
                  <a:pt x="48" y="376"/>
                </a:lnTo>
                <a:close/>
              </a:path>
            </a:pathLst>
          </a:custGeom>
          <a:solidFill>
            <a:srgbClr val="00B050"/>
          </a:solidFill>
          <a:ln w="9525"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32" name="Rectangle 352"/>
          <p:cNvSpPr>
            <a:spLocks noChangeArrowheads="1"/>
          </p:cNvSpPr>
          <p:nvPr/>
        </p:nvSpPr>
        <p:spPr bwMode="auto">
          <a:xfrm>
            <a:off x="6020352" y="4407377"/>
            <a:ext cx="27411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VBG</a:t>
            </a:r>
            <a:endParaRPr kumimoji="0" lang="en-US" sz="1200" b="0" i="0" u="none" strike="noStrike" cap="none" normalizeH="0" baseline="0" dirty="0" smtClean="0">
              <a:ln>
                <a:noFill/>
              </a:ln>
              <a:solidFill>
                <a:schemeClr val="tx1"/>
              </a:solidFill>
              <a:effectLst/>
              <a:latin typeface="Arial" pitchFamily="34" charset="0"/>
            </a:endParaRPr>
          </a:p>
        </p:txBody>
      </p:sp>
      <p:pic>
        <p:nvPicPr>
          <p:cNvPr id="234" name="Picture 358"/>
          <p:cNvPicPr>
            <a:picLocks noChangeAspect="1" noChangeArrowheads="1"/>
          </p:cNvPicPr>
          <p:nvPr/>
        </p:nvPicPr>
        <p:blipFill>
          <a:blip r:embed="rId17" cstate="print"/>
          <a:srcRect/>
          <a:stretch>
            <a:fillRect/>
          </a:stretch>
        </p:blipFill>
        <p:spPr bwMode="auto">
          <a:xfrm>
            <a:off x="5822512" y="4646363"/>
            <a:ext cx="746125" cy="184186"/>
          </a:xfrm>
          <a:prstGeom prst="rect">
            <a:avLst/>
          </a:prstGeom>
          <a:noFill/>
          <a:ln w="9525">
            <a:noFill/>
            <a:miter lim="800000"/>
            <a:headEnd/>
            <a:tailEnd/>
          </a:ln>
        </p:spPr>
      </p:pic>
      <p:sp>
        <p:nvSpPr>
          <p:cNvPr id="235" name="Rectangle 359"/>
          <p:cNvSpPr>
            <a:spLocks noChangeArrowheads="1"/>
          </p:cNvSpPr>
          <p:nvPr/>
        </p:nvSpPr>
        <p:spPr bwMode="auto">
          <a:xfrm>
            <a:off x="5806039" y="4712657"/>
            <a:ext cx="746125" cy="260386"/>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36" name="Freeform 360"/>
          <p:cNvSpPr>
            <a:spLocks noEditPoints="1"/>
          </p:cNvSpPr>
          <p:nvPr/>
        </p:nvSpPr>
        <p:spPr bwMode="auto">
          <a:xfrm>
            <a:off x="5785402" y="4680108"/>
            <a:ext cx="788987" cy="292935"/>
          </a:xfrm>
          <a:custGeom>
            <a:avLst/>
            <a:gdLst/>
            <a:ahLst/>
            <a:cxnLst>
              <a:cxn ang="0">
                <a:pos x="0" y="24"/>
              </a:cxn>
              <a:cxn ang="0">
                <a:pos x="24" y="0"/>
              </a:cxn>
              <a:cxn ang="0">
                <a:pos x="856" y="0"/>
              </a:cxn>
              <a:cxn ang="0">
                <a:pos x="880" y="24"/>
              </a:cxn>
              <a:cxn ang="0">
                <a:pos x="880" y="392"/>
              </a:cxn>
              <a:cxn ang="0">
                <a:pos x="856" y="416"/>
              </a:cxn>
              <a:cxn ang="0">
                <a:pos x="24" y="416"/>
              </a:cxn>
              <a:cxn ang="0">
                <a:pos x="0" y="392"/>
              </a:cxn>
              <a:cxn ang="0">
                <a:pos x="0" y="24"/>
              </a:cxn>
              <a:cxn ang="0">
                <a:pos x="48" y="392"/>
              </a:cxn>
              <a:cxn ang="0">
                <a:pos x="24" y="368"/>
              </a:cxn>
              <a:cxn ang="0">
                <a:pos x="856" y="368"/>
              </a:cxn>
              <a:cxn ang="0">
                <a:pos x="832" y="392"/>
              </a:cxn>
              <a:cxn ang="0">
                <a:pos x="832" y="24"/>
              </a:cxn>
              <a:cxn ang="0">
                <a:pos x="856" y="48"/>
              </a:cxn>
              <a:cxn ang="0">
                <a:pos x="24" y="48"/>
              </a:cxn>
              <a:cxn ang="0">
                <a:pos x="48" y="24"/>
              </a:cxn>
              <a:cxn ang="0">
                <a:pos x="48" y="392"/>
              </a:cxn>
            </a:cxnLst>
            <a:rect l="0" t="0" r="r" b="b"/>
            <a:pathLst>
              <a:path w="880" h="416">
                <a:moveTo>
                  <a:pt x="0" y="24"/>
                </a:moveTo>
                <a:cubicBezTo>
                  <a:pt x="0" y="11"/>
                  <a:pt x="11" y="0"/>
                  <a:pt x="24" y="0"/>
                </a:cubicBezTo>
                <a:lnTo>
                  <a:pt x="856" y="0"/>
                </a:lnTo>
                <a:cubicBezTo>
                  <a:pt x="870" y="0"/>
                  <a:pt x="880" y="11"/>
                  <a:pt x="880" y="24"/>
                </a:cubicBezTo>
                <a:lnTo>
                  <a:pt x="880" y="392"/>
                </a:lnTo>
                <a:cubicBezTo>
                  <a:pt x="880" y="406"/>
                  <a:pt x="870" y="416"/>
                  <a:pt x="856" y="416"/>
                </a:cubicBezTo>
                <a:lnTo>
                  <a:pt x="24" y="416"/>
                </a:lnTo>
                <a:cubicBezTo>
                  <a:pt x="11" y="416"/>
                  <a:pt x="0" y="406"/>
                  <a:pt x="0" y="392"/>
                </a:cubicBezTo>
                <a:lnTo>
                  <a:pt x="0" y="24"/>
                </a:lnTo>
                <a:close/>
                <a:moveTo>
                  <a:pt x="48" y="392"/>
                </a:moveTo>
                <a:lnTo>
                  <a:pt x="24" y="368"/>
                </a:lnTo>
                <a:lnTo>
                  <a:pt x="856" y="368"/>
                </a:lnTo>
                <a:lnTo>
                  <a:pt x="832" y="392"/>
                </a:lnTo>
                <a:lnTo>
                  <a:pt x="832" y="24"/>
                </a:lnTo>
                <a:lnTo>
                  <a:pt x="856" y="48"/>
                </a:lnTo>
                <a:lnTo>
                  <a:pt x="24" y="48"/>
                </a:lnTo>
                <a:lnTo>
                  <a:pt x="48" y="24"/>
                </a:lnTo>
                <a:lnTo>
                  <a:pt x="48" y="392"/>
                </a:lnTo>
                <a:close/>
              </a:path>
            </a:pathLst>
          </a:custGeom>
          <a:solidFill>
            <a:srgbClr val="00B050"/>
          </a:solidFill>
          <a:ln w="9525"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37" name="Rectangle 361"/>
          <p:cNvSpPr>
            <a:spLocks noChangeArrowheads="1"/>
          </p:cNvSpPr>
          <p:nvPr/>
        </p:nvSpPr>
        <p:spPr bwMode="auto">
          <a:xfrm>
            <a:off x="6051112" y="4744443"/>
            <a:ext cx="27411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SHG</a:t>
            </a:r>
            <a:endParaRPr kumimoji="0" lang="en-US" sz="1200" b="0" i="0" u="none" strike="noStrike" cap="none" normalizeH="0" baseline="0" dirty="0" smtClean="0">
              <a:ln>
                <a:noFill/>
              </a:ln>
              <a:solidFill>
                <a:schemeClr val="tx1"/>
              </a:solidFill>
              <a:effectLst/>
              <a:latin typeface="Arial" pitchFamily="34" charset="0"/>
            </a:endParaRPr>
          </a:p>
        </p:txBody>
      </p:sp>
      <p:sp>
        <p:nvSpPr>
          <p:cNvPr id="238" name="Freeform 362"/>
          <p:cNvSpPr>
            <a:spLocks noEditPoints="1"/>
          </p:cNvSpPr>
          <p:nvPr/>
        </p:nvSpPr>
        <p:spPr bwMode="auto">
          <a:xfrm>
            <a:off x="6158464" y="5653840"/>
            <a:ext cx="182880" cy="151475"/>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39" name="Rectangle 363"/>
          <p:cNvSpPr>
            <a:spLocks noChangeArrowheads="1"/>
          </p:cNvSpPr>
          <p:nvPr/>
        </p:nvSpPr>
        <p:spPr bwMode="auto">
          <a:xfrm>
            <a:off x="2306298" y="3073982"/>
            <a:ext cx="1218779" cy="184666"/>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67 W total heat</a:t>
            </a:r>
            <a:endParaRPr kumimoji="0" lang="en-US" sz="1200" b="0" i="0" u="none" strike="noStrike" cap="none" normalizeH="0" baseline="0" dirty="0" smtClean="0">
              <a:ln>
                <a:noFill/>
              </a:ln>
              <a:solidFill>
                <a:schemeClr val="bg1"/>
              </a:solidFill>
              <a:effectLst/>
              <a:latin typeface="Arial" pitchFamily="34" charset="0"/>
            </a:endParaRPr>
          </a:p>
        </p:txBody>
      </p:sp>
      <p:sp>
        <p:nvSpPr>
          <p:cNvPr id="240" name="Rectangle 364"/>
          <p:cNvSpPr>
            <a:spLocks noChangeArrowheads="1"/>
          </p:cNvSpPr>
          <p:nvPr/>
        </p:nvSpPr>
        <p:spPr bwMode="auto">
          <a:xfrm>
            <a:off x="5927724" y="3050143"/>
            <a:ext cx="1374223" cy="184666"/>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80 W total heat</a:t>
            </a:r>
            <a:endParaRPr kumimoji="0" lang="en-US" sz="1200" b="0" i="0" u="none" strike="noStrike" cap="none" normalizeH="0" baseline="0" dirty="0" smtClean="0">
              <a:ln>
                <a:noFill/>
              </a:ln>
              <a:solidFill>
                <a:schemeClr val="bg1"/>
              </a:solidFill>
              <a:effectLst/>
              <a:latin typeface="Arial" pitchFamily="34" charset="0"/>
            </a:endParaRPr>
          </a:p>
        </p:txBody>
      </p:sp>
      <p:sp>
        <p:nvSpPr>
          <p:cNvPr id="242" name="Rectangle 365"/>
          <p:cNvSpPr>
            <a:spLocks noChangeArrowheads="1"/>
          </p:cNvSpPr>
          <p:nvPr/>
        </p:nvSpPr>
        <p:spPr bwMode="auto">
          <a:xfrm>
            <a:off x="5455202" y="3582017"/>
            <a:ext cx="28575" cy="1156716"/>
          </a:xfrm>
          <a:prstGeom prst="rect">
            <a:avLst/>
          </a:pr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43" name="Freeform 366"/>
          <p:cNvSpPr>
            <a:spLocks noEditPoints="1"/>
          </p:cNvSpPr>
          <p:nvPr/>
        </p:nvSpPr>
        <p:spPr bwMode="auto">
          <a:xfrm>
            <a:off x="5469489" y="3508158"/>
            <a:ext cx="338137" cy="150223"/>
          </a:xfrm>
          <a:custGeom>
            <a:avLst/>
            <a:gdLst/>
            <a:ahLst/>
            <a:cxnLst>
              <a:cxn ang="0">
                <a:pos x="0" y="50"/>
              </a:cxn>
              <a:cxn ang="0">
                <a:pos x="141" y="51"/>
              </a:cxn>
              <a:cxn ang="0">
                <a:pos x="141" y="69"/>
              </a:cxn>
              <a:cxn ang="0">
                <a:pos x="0" y="68"/>
              </a:cxn>
              <a:cxn ang="0">
                <a:pos x="0" y="50"/>
              </a:cxn>
              <a:cxn ang="0">
                <a:pos x="141" y="60"/>
              </a:cxn>
              <a:cxn ang="0">
                <a:pos x="93" y="0"/>
              </a:cxn>
              <a:cxn ang="0">
                <a:pos x="213" y="60"/>
              </a:cxn>
              <a:cxn ang="0">
                <a:pos x="92" y="120"/>
              </a:cxn>
              <a:cxn ang="0">
                <a:pos x="141" y="60"/>
              </a:cxn>
            </a:cxnLst>
            <a:rect l="0" t="0" r="r" b="b"/>
            <a:pathLst>
              <a:path w="213" h="120">
                <a:moveTo>
                  <a:pt x="0" y="50"/>
                </a:moveTo>
                <a:lnTo>
                  <a:pt x="141" y="51"/>
                </a:lnTo>
                <a:lnTo>
                  <a:pt x="141" y="69"/>
                </a:lnTo>
                <a:lnTo>
                  <a:pt x="0" y="68"/>
                </a:lnTo>
                <a:lnTo>
                  <a:pt x="0" y="50"/>
                </a:lnTo>
                <a:close/>
                <a:moveTo>
                  <a:pt x="141" y="60"/>
                </a:moveTo>
                <a:lnTo>
                  <a:pt x="93" y="0"/>
                </a:lnTo>
                <a:lnTo>
                  <a:pt x="213" y="60"/>
                </a:lnTo>
                <a:lnTo>
                  <a:pt x="92" y="120"/>
                </a:lnTo>
                <a:lnTo>
                  <a:pt x="141"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44" name="Freeform 367"/>
          <p:cNvSpPr>
            <a:spLocks noEditPoints="1"/>
          </p:cNvSpPr>
          <p:nvPr/>
        </p:nvSpPr>
        <p:spPr bwMode="auto">
          <a:xfrm>
            <a:off x="5469489" y="3789825"/>
            <a:ext cx="338137" cy="151475"/>
          </a:xfrm>
          <a:custGeom>
            <a:avLst/>
            <a:gdLst/>
            <a:ahLst/>
            <a:cxnLst>
              <a:cxn ang="0">
                <a:pos x="0" y="51"/>
              </a:cxn>
              <a:cxn ang="0">
                <a:pos x="141" y="52"/>
              </a:cxn>
              <a:cxn ang="0">
                <a:pos x="141" y="70"/>
              </a:cxn>
              <a:cxn ang="0">
                <a:pos x="0" y="69"/>
              </a:cxn>
              <a:cxn ang="0">
                <a:pos x="0" y="51"/>
              </a:cxn>
              <a:cxn ang="0">
                <a:pos x="141" y="61"/>
              </a:cxn>
              <a:cxn ang="0">
                <a:pos x="93" y="0"/>
              </a:cxn>
              <a:cxn ang="0">
                <a:pos x="213" y="61"/>
              </a:cxn>
              <a:cxn ang="0">
                <a:pos x="92" y="121"/>
              </a:cxn>
              <a:cxn ang="0">
                <a:pos x="141" y="61"/>
              </a:cxn>
            </a:cxnLst>
            <a:rect l="0" t="0" r="r" b="b"/>
            <a:pathLst>
              <a:path w="213" h="121">
                <a:moveTo>
                  <a:pt x="0" y="51"/>
                </a:moveTo>
                <a:lnTo>
                  <a:pt x="141" y="52"/>
                </a:lnTo>
                <a:lnTo>
                  <a:pt x="141" y="70"/>
                </a:lnTo>
                <a:lnTo>
                  <a:pt x="0" y="69"/>
                </a:lnTo>
                <a:lnTo>
                  <a:pt x="0" y="51"/>
                </a:lnTo>
                <a:close/>
                <a:moveTo>
                  <a:pt x="141" y="61"/>
                </a:moveTo>
                <a:lnTo>
                  <a:pt x="93" y="0"/>
                </a:lnTo>
                <a:lnTo>
                  <a:pt x="213" y="61"/>
                </a:lnTo>
                <a:lnTo>
                  <a:pt x="92" y="121"/>
                </a:lnTo>
                <a:lnTo>
                  <a:pt x="141" y="61"/>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45" name="Freeform 368"/>
          <p:cNvSpPr>
            <a:spLocks noEditPoints="1"/>
          </p:cNvSpPr>
          <p:nvPr/>
        </p:nvSpPr>
        <p:spPr bwMode="auto">
          <a:xfrm>
            <a:off x="5469489" y="4084012"/>
            <a:ext cx="338137" cy="150223"/>
          </a:xfrm>
          <a:custGeom>
            <a:avLst/>
            <a:gdLst/>
            <a:ahLst/>
            <a:cxnLst>
              <a:cxn ang="0">
                <a:pos x="0" y="50"/>
              </a:cxn>
              <a:cxn ang="0">
                <a:pos x="141" y="52"/>
              </a:cxn>
              <a:cxn ang="0">
                <a:pos x="141" y="70"/>
              </a:cxn>
              <a:cxn ang="0">
                <a:pos x="0" y="68"/>
              </a:cxn>
              <a:cxn ang="0">
                <a:pos x="0" y="50"/>
              </a:cxn>
              <a:cxn ang="0">
                <a:pos x="141" y="61"/>
              </a:cxn>
              <a:cxn ang="0">
                <a:pos x="93" y="0"/>
              </a:cxn>
              <a:cxn ang="0">
                <a:pos x="213" y="61"/>
              </a:cxn>
              <a:cxn ang="0">
                <a:pos x="92" y="120"/>
              </a:cxn>
              <a:cxn ang="0">
                <a:pos x="141" y="61"/>
              </a:cxn>
            </a:cxnLst>
            <a:rect l="0" t="0" r="r" b="b"/>
            <a:pathLst>
              <a:path w="213" h="120">
                <a:moveTo>
                  <a:pt x="0" y="50"/>
                </a:moveTo>
                <a:lnTo>
                  <a:pt x="141" y="52"/>
                </a:lnTo>
                <a:lnTo>
                  <a:pt x="141" y="70"/>
                </a:lnTo>
                <a:lnTo>
                  <a:pt x="0" y="68"/>
                </a:lnTo>
                <a:lnTo>
                  <a:pt x="0" y="50"/>
                </a:lnTo>
                <a:close/>
                <a:moveTo>
                  <a:pt x="141" y="61"/>
                </a:moveTo>
                <a:lnTo>
                  <a:pt x="93" y="0"/>
                </a:lnTo>
                <a:lnTo>
                  <a:pt x="213" y="61"/>
                </a:lnTo>
                <a:lnTo>
                  <a:pt x="92" y="120"/>
                </a:lnTo>
                <a:lnTo>
                  <a:pt x="141" y="61"/>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46" name="Freeform 369"/>
          <p:cNvSpPr>
            <a:spLocks noEditPoints="1"/>
          </p:cNvSpPr>
          <p:nvPr/>
        </p:nvSpPr>
        <p:spPr bwMode="auto">
          <a:xfrm>
            <a:off x="5469489" y="4378198"/>
            <a:ext cx="338137" cy="150223"/>
          </a:xfrm>
          <a:custGeom>
            <a:avLst/>
            <a:gdLst/>
            <a:ahLst/>
            <a:cxnLst>
              <a:cxn ang="0">
                <a:pos x="0" y="50"/>
              </a:cxn>
              <a:cxn ang="0">
                <a:pos x="141" y="51"/>
              </a:cxn>
              <a:cxn ang="0">
                <a:pos x="141" y="69"/>
              </a:cxn>
              <a:cxn ang="0">
                <a:pos x="0" y="68"/>
              </a:cxn>
              <a:cxn ang="0">
                <a:pos x="0" y="50"/>
              </a:cxn>
              <a:cxn ang="0">
                <a:pos x="141" y="60"/>
              </a:cxn>
              <a:cxn ang="0">
                <a:pos x="93" y="0"/>
              </a:cxn>
              <a:cxn ang="0">
                <a:pos x="213" y="60"/>
              </a:cxn>
              <a:cxn ang="0">
                <a:pos x="92" y="120"/>
              </a:cxn>
              <a:cxn ang="0">
                <a:pos x="141" y="60"/>
              </a:cxn>
            </a:cxnLst>
            <a:rect l="0" t="0" r="r" b="b"/>
            <a:pathLst>
              <a:path w="213" h="120">
                <a:moveTo>
                  <a:pt x="0" y="50"/>
                </a:moveTo>
                <a:lnTo>
                  <a:pt x="141" y="51"/>
                </a:lnTo>
                <a:lnTo>
                  <a:pt x="141" y="69"/>
                </a:lnTo>
                <a:lnTo>
                  <a:pt x="0" y="68"/>
                </a:lnTo>
                <a:lnTo>
                  <a:pt x="0" y="50"/>
                </a:lnTo>
                <a:close/>
                <a:moveTo>
                  <a:pt x="141" y="60"/>
                </a:moveTo>
                <a:lnTo>
                  <a:pt x="93" y="0"/>
                </a:lnTo>
                <a:lnTo>
                  <a:pt x="213" y="60"/>
                </a:lnTo>
                <a:lnTo>
                  <a:pt x="92" y="120"/>
                </a:lnTo>
                <a:lnTo>
                  <a:pt x="141"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47" name="Freeform 370"/>
          <p:cNvSpPr>
            <a:spLocks noEditPoints="1"/>
          </p:cNvSpPr>
          <p:nvPr/>
        </p:nvSpPr>
        <p:spPr bwMode="auto">
          <a:xfrm>
            <a:off x="5469489" y="4661118"/>
            <a:ext cx="338137" cy="150223"/>
          </a:xfrm>
          <a:custGeom>
            <a:avLst/>
            <a:gdLst/>
            <a:ahLst/>
            <a:cxnLst>
              <a:cxn ang="0">
                <a:pos x="0" y="50"/>
              </a:cxn>
              <a:cxn ang="0">
                <a:pos x="141" y="51"/>
              </a:cxn>
              <a:cxn ang="0">
                <a:pos x="141" y="69"/>
              </a:cxn>
              <a:cxn ang="0">
                <a:pos x="0" y="68"/>
              </a:cxn>
              <a:cxn ang="0">
                <a:pos x="0" y="50"/>
              </a:cxn>
              <a:cxn ang="0">
                <a:pos x="141" y="60"/>
              </a:cxn>
              <a:cxn ang="0">
                <a:pos x="93" y="0"/>
              </a:cxn>
              <a:cxn ang="0">
                <a:pos x="213" y="60"/>
              </a:cxn>
              <a:cxn ang="0">
                <a:pos x="92" y="120"/>
              </a:cxn>
              <a:cxn ang="0">
                <a:pos x="141" y="60"/>
              </a:cxn>
            </a:cxnLst>
            <a:rect l="0" t="0" r="r" b="b"/>
            <a:pathLst>
              <a:path w="213" h="120">
                <a:moveTo>
                  <a:pt x="0" y="50"/>
                </a:moveTo>
                <a:lnTo>
                  <a:pt x="141" y="51"/>
                </a:lnTo>
                <a:lnTo>
                  <a:pt x="141" y="69"/>
                </a:lnTo>
                <a:lnTo>
                  <a:pt x="0" y="68"/>
                </a:lnTo>
                <a:lnTo>
                  <a:pt x="0" y="50"/>
                </a:lnTo>
                <a:close/>
                <a:moveTo>
                  <a:pt x="141" y="60"/>
                </a:moveTo>
                <a:lnTo>
                  <a:pt x="93" y="0"/>
                </a:lnTo>
                <a:lnTo>
                  <a:pt x="213" y="60"/>
                </a:lnTo>
                <a:lnTo>
                  <a:pt x="92" y="120"/>
                </a:lnTo>
                <a:lnTo>
                  <a:pt x="141"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48" name="Rectangle 371"/>
          <p:cNvSpPr>
            <a:spLocks noChangeArrowheads="1"/>
          </p:cNvSpPr>
          <p:nvPr/>
        </p:nvSpPr>
        <p:spPr bwMode="auto">
          <a:xfrm>
            <a:off x="4688439" y="4167887"/>
            <a:ext cx="33021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6.0 W</a:t>
            </a:r>
            <a:endParaRPr kumimoji="0" lang="en-US" sz="1200" b="0" i="0" u="none" strike="noStrike" cap="none" normalizeH="0" baseline="0" dirty="0" smtClean="0">
              <a:ln>
                <a:noFill/>
              </a:ln>
              <a:solidFill>
                <a:schemeClr val="tx1"/>
              </a:solidFill>
              <a:effectLst/>
              <a:latin typeface="Arial" pitchFamily="34" charset="0"/>
            </a:endParaRPr>
          </a:p>
        </p:txBody>
      </p:sp>
      <p:sp>
        <p:nvSpPr>
          <p:cNvPr id="249" name="Rectangle 372"/>
          <p:cNvSpPr>
            <a:spLocks noChangeArrowheads="1"/>
          </p:cNvSpPr>
          <p:nvPr/>
        </p:nvSpPr>
        <p:spPr bwMode="auto">
          <a:xfrm>
            <a:off x="4686852" y="5481084"/>
            <a:ext cx="29495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83 W</a:t>
            </a:r>
            <a:endParaRPr kumimoji="0" lang="en-US" sz="1200" b="0" i="0" u="none" strike="noStrike" cap="none" normalizeH="0" baseline="0" dirty="0" smtClean="0">
              <a:ln>
                <a:noFill/>
              </a:ln>
              <a:solidFill>
                <a:schemeClr val="tx1"/>
              </a:solidFill>
              <a:effectLst/>
              <a:latin typeface="Arial" pitchFamily="34" charset="0"/>
            </a:endParaRPr>
          </a:p>
        </p:txBody>
      </p:sp>
      <p:sp>
        <p:nvSpPr>
          <p:cNvPr id="250" name="Freeform 375"/>
          <p:cNvSpPr>
            <a:spLocks noEditPoints="1"/>
          </p:cNvSpPr>
          <p:nvPr/>
        </p:nvSpPr>
        <p:spPr bwMode="auto">
          <a:xfrm>
            <a:off x="5167864" y="5164364"/>
            <a:ext cx="2541588" cy="941397"/>
          </a:xfrm>
          <a:custGeom>
            <a:avLst/>
            <a:gdLst/>
            <a:ahLst/>
            <a:cxnLst>
              <a:cxn ang="0">
                <a:pos x="0" y="24"/>
              </a:cxn>
              <a:cxn ang="0">
                <a:pos x="24" y="0"/>
              </a:cxn>
              <a:cxn ang="0">
                <a:pos x="2456" y="0"/>
              </a:cxn>
              <a:cxn ang="0">
                <a:pos x="2480" y="24"/>
              </a:cxn>
              <a:cxn ang="0">
                <a:pos x="2480" y="1032"/>
              </a:cxn>
              <a:cxn ang="0">
                <a:pos x="2456" y="1056"/>
              </a:cxn>
              <a:cxn ang="0">
                <a:pos x="24" y="1056"/>
              </a:cxn>
              <a:cxn ang="0">
                <a:pos x="0" y="1032"/>
              </a:cxn>
              <a:cxn ang="0">
                <a:pos x="0" y="24"/>
              </a:cxn>
              <a:cxn ang="0">
                <a:pos x="48" y="1032"/>
              </a:cxn>
              <a:cxn ang="0">
                <a:pos x="24" y="1008"/>
              </a:cxn>
              <a:cxn ang="0">
                <a:pos x="2456" y="1008"/>
              </a:cxn>
              <a:cxn ang="0">
                <a:pos x="2432" y="1032"/>
              </a:cxn>
              <a:cxn ang="0">
                <a:pos x="2432" y="24"/>
              </a:cxn>
              <a:cxn ang="0">
                <a:pos x="2456" y="48"/>
              </a:cxn>
              <a:cxn ang="0">
                <a:pos x="24" y="48"/>
              </a:cxn>
              <a:cxn ang="0">
                <a:pos x="48" y="24"/>
              </a:cxn>
              <a:cxn ang="0">
                <a:pos x="48" y="1032"/>
              </a:cxn>
            </a:cxnLst>
            <a:rect l="0" t="0" r="r" b="b"/>
            <a:pathLst>
              <a:path w="2480" h="1056">
                <a:moveTo>
                  <a:pt x="0" y="24"/>
                </a:moveTo>
                <a:cubicBezTo>
                  <a:pt x="0" y="11"/>
                  <a:pt x="11" y="0"/>
                  <a:pt x="24" y="0"/>
                </a:cubicBezTo>
                <a:lnTo>
                  <a:pt x="2456" y="0"/>
                </a:lnTo>
                <a:cubicBezTo>
                  <a:pt x="2470" y="0"/>
                  <a:pt x="2480" y="11"/>
                  <a:pt x="2480" y="24"/>
                </a:cubicBezTo>
                <a:lnTo>
                  <a:pt x="2480" y="1032"/>
                </a:lnTo>
                <a:cubicBezTo>
                  <a:pt x="2480" y="1046"/>
                  <a:pt x="2470" y="1056"/>
                  <a:pt x="2456" y="1056"/>
                </a:cubicBezTo>
                <a:lnTo>
                  <a:pt x="24" y="1056"/>
                </a:lnTo>
                <a:cubicBezTo>
                  <a:pt x="11" y="1056"/>
                  <a:pt x="0" y="1046"/>
                  <a:pt x="0" y="1032"/>
                </a:cubicBezTo>
                <a:lnTo>
                  <a:pt x="0" y="24"/>
                </a:lnTo>
                <a:close/>
                <a:moveTo>
                  <a:pt x="48" y="1032"/>
                </a:moveTo>
                <a:lnTo>
                  <a:pt x="24" y="1008"/>
                </a:lnTo>
                <a:lnTo>
                  <a:pt x="2456" y="1008"/>
                </a:lnTo>
                <a:lnTo>
                  <a:pt x="2432" y="1032"/>
                </a:lnTo>
                <a:lnTo>
                  <a:pt x="2432" y="24"/>
                </a:lnTo>
                <a:lnTo>
                  <a:pt x="2456" y="48"/>
                </a:lnTo>
                <a:lnTo>
                  <a:pt x="24" y="48"/>
                </a:lnTo>
                <a:lnTo>
                  <a:pt x="48" y="24"/>
                </a:lnTo>
                <a:lnTo>
                  <a:pt x="48" y="1032"/>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51" name="Rectangle 376"/>
          <p:cNvSpPr>
            <a:spLocks noChangeArrowheads="1"/>
          </p:cNvSpPr>
          <p:nvPr/>
        </p:nvSpPr>
        <p:spPr bwMode="auto">
          <a:xfrm>
            <a:off x="5462383" y="5190654"/>
            <a:ext cx="530594"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E to 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Eff =52</a:t>
            </a:r>
            <a:r>
              <a:rPr lang="en-US" sz="1200" b="1" dirty="0" smtClean="0">
                <a:solidFill>
                  <a:srgbClr val="000000"/>
                </a:solidFill>
                <a:latin typeface="Arial Narrow" pitchFamily="34" charset="0"/>
              </a:rPr>
              <a:t>%</a:t>
            </a:r>
            <a:endParaRPr kumimoji="0" lang="en-US" sz="1200" b="0" i="0" u="none" strike="noStrike" cap="none" normalizeH="0" baseline="0" dirty="0" smtClean="0">
              <a:ln>
                <a:noFill/>
              </a:ln>
              <a:solidFill>
                <a:schemeClr val="tx1"/>
              </a:solidFill>
              <a:effectLst/>
              <a:latin typeface="Arial" pitchFamily="34" charset="0"/>
            </a:endParaRPr>
          </a:p>
        </p:txBody>
      </p:sp>
      <p:sp>
        <p:nvSpPr>
          <p:cNvPr id="252" name="Rectangle 378"/>
          <p:cNvSpPr>
            <a:spLocks noChangeArrowheads="1"/>
          </p:cNvSpPr>
          <p:nvPr/>
        </p:nvSpPr>
        <p:spPr bwMode="auto">
          <a:xfrm>
            <a:off x="7041712" y="5354043"/>
            <a:ext cx="609599"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Eff =</a:t>
            </a:r>
            <a:r>
              <a:rPr lang="en-US" sz="1200" b="1" dirty="0" smtClean="0">
                <a:solidFill>
                  <a:srgbClr val="000000"/>
                </a:solidFill>
                <a:latin typeface="Arial Narrow" pitchFamily="34" charset="0"/>
              </a:rPr>
              <a:t>65%</a:t>
            </a:r>
            <a:endParaRPr kumimoji="0" lang="en-US" sz="1200" b="0" i="0" u="none" strike="noStrike" cap="none" normalizeH="0" baseline="0" dirty="0" smtClean="0">
              <a:ln>
                <a:noFill/>
              </a:ln>
              <a:solidFill>
                <a:schemeClr val="tx1"/>
              </a:solidFill>
              <a:effectLst/>
              <a:latin typeface="Arial" pitchFamily="34" charset="0"/>
            </a:endParaRPr>
          </a:p>
        </p:txBody>
      </p:sp>
      <p:sp>
        <p:nvSpPr>
          <p:cNvPr id="253" name="Rectangle 381"/>
          <p:cNvSpPr>
            <a:spLocks noChangeArrowheads="1"/>
          </p:cNvSpPr>
          <p:nvPr/>
        </p:nvSpPr>
        <p:spPr bwMode="auto">
          <a:xfrm>
            <a:off x="8163683" y="5277143"/>
            <a:ext cx="330219"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9.0 W</a:t>
            </a:r>
            <a:endParaRPr kumimoji="0" lang="en-US" sz="1200" b="0" i="0" u="none" strike="noStrike" cap="none" normalizeH="0" baseline="0" dirty="0" smtClean="0">
              <a:ln>
                <a:noFill/>
              </a:ln>
              <a:solidFill>
                <a:schemeClr val="tx1"/>
              </a:solidFill>
              <a:effectLst/>
              <a:latin typeface="Arial" pitchFamily="34" charset="0"/>
            </a:endParaRPr>
          </a:p>
        </p:txBody>
      </p:sp>
      <p:sp>
        <p:nvSpPr>
          <p:cNvPr id="254" name="Rectangle 382"/>
          <p:cNvSpPr>
            <a:spLocks noChangeArrowheads="1"/>
          </p:cNvSpPr>
          <p:nvPr/>
        </p:nvSpPr>
        <p:spPr bwMode="auto">
          <a:xfrm>
            <a:off x="8162164" y="5487674"/>
            <a:ext cx="4055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900 µJ</a:t>
            </a:r>
            <a:endParaRPr kumimoji="0" lang="en-US" sz="1200" b="0" i="0" u="none" strike="noStrike" cap="none" normalizeH="0" baseline="0" dirty="0" smtClean="0">
              <a:ln>
                <a:noFill/>
              </a:ln>
              <a:solidFill>
                <a:schemeClr val="tx1"/>
              </a:solidFill>
              <a:effectLst/>
              <a:latin typeface="Arial" pitchFamily="34" charset="0"/>
            </a:endParaRPr>
          </a:p>
        </p:txBody>
      </p:sp>
      <p:sp>
        <p:nvSpPr>
          <p:cNvPr id="255" name="Rectangle 383"/>
          <p:cNvSpPr>
            <a:spLocks noChangeArrowheads="1"/>
          </p:cNvSpPr>
          <p:nvPr/>
        </p:nvSpPr>
        <p:spPr bwMode="auto">
          <a:xfrm>
            <a:off x="8133589" y="5773694"/>
            <a:ext cx="43601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532 nm</a:t>
            </a:r>
            <a:endParaRPr kumimoji="0" lang="en-US" sz="1200" b="0" i="0" u="none" strike="noStrike" cap="none" normalizeH="0" baseline="0" dirty="0" smtClean="0">
              <a:ln>
                <a:noFill/>
              </a:ln>
              <a:solidFill>
                <a:schemeClr val="tx1"/>
              </a:solidFill>
              <a:effectLst/>
              <a:latin typeface="Arial" pitchFamily="34" charset="0"/>
            </a:endParaRPr>
          </a:p>
        </p:txBody>
      </p:sp>
      <p:sp>
        <p:nvSpPr>
          <p:cNvPr id="256" name="Rectangle 384"/>
          <p:cNvSpPr>
            <a:spLocks noChangeArrowheads="1"/>
          </p:cNvSpPr>
          <p:nvPr/>
        </p:nvSpPr>
        <p:spPr bwMode="auto">
          <a:xfrm>
            <a:off x="8162164" y="5953962"/>
            <a:ext cx="40075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10 kHz</a:t>
            </a:r>
            <a:endParaRPr kumimoji="0" lang="en-US" sz="1200" b="0" i="0" u="none" strike="noStrike" cap="none" normalizeH="0" baseline="0" dirty="0" smtClean="0">
              <a:ln>
                <a:noFill/>
              </a:ln>
              <a:solidFill>
                <a:schemeClr val="tx1"/>
              </a:solidFill>
              <a:effectLst/>
              <a:latin typeface="Arial" pitchFamily="34" charset="0"/>
            </a:endParaRPr>
          </a:p>
        </p:txBody>
      </p:sp>
      <p:sp>
        <p:nvSpPr>
          <p:cNvPr id="257" name="Freeform 385"/>
          <p:cNvSpPr>
            <a:spLocks noEditPoints="1"/>
          </p:cNvSpPr>
          <p:nvPr/>
        </p:nvSpPr>
        <p:spPr bwMode="auto">
          <a:xfrm>
            <a:off x="4621764" y="5685137"/>
            <a:ext cx="714375" cy="150223"/>
          </a:xfrm>
          <a:custGeom>
            <a:avLst/>
            <a:gdLst/>
            <a:ahLst/>
            <a:cxnLst>
              <a:cxn ang="0">
                <a:pos x="1" y="49"/>
              </a:cxn>
              <a:cxn ang="0">
                <a:pos x="377" y="51"/>
              </a:cxn>
              <a:cxn ang="0">
                <a:pos x="377" y="69"/>
              </a:cxn>
              <a:cxn ang="0">
                <a:pos x="0" y="67"/>
              </a:cxn>
              <a:cxn ang="0">
                <a:pos x="1" y="49"/>
              </a:cxn>
              <a:cxn ang="0">
                <a:pos x="377" y="60"/>
              </a:cxn>
              <a:cxn ang="0">
                <a:pos x="329" y="0"/>
              </a:cxn>
              <a:cxn ang="0">
                <a:pos x="450" y="60"/>
              </a:cxn>
              <a:cxn ang="0">
                <a:pos x="329" y="120"/>
              </a:cxn>
              <a:cxn ang="0">
                <a:pos x="377" y="60"/>
              </a:cxn>
            </a:cxnLst>
            <a:rect l="0" t="0" r="r" b="b"/>
            <a:pathLst>
              <a:path w="450" h="120">
                <a:moveTo>
                  <a:pt x="1" y="49"/>
                </a:moveTo>
                <a:lnTo>
                  <a:pt x="377" y="51"/>
                </a:lnTo>
                <a:lnTo>
                  <a:pt x="377" y="69"/>
                </a:lnTo>
                <a:lnTo>
                  <a:pt x="0" y="67"/>
                </a:lnTo>
                <a:lnTo>
                  <a:pt x="1" y="49"/>
                </a:lnTo>
                <a:close/>
                <a:moveTo>
                  <a:pt x="377" y="60"/>
                </a:moveTo>
                <a:lnTo>
                  <a:pt x="329" y="0"/>
                </a:lnTo>
                <a:lnTo>
                  <a:pt x="450" y="60"/>
                </a:lnTo>
                <a:lnTo>
                  <a:pt x="329" y="120"/>
                </a:lnTo>
                <a:lnTo>
                  <a:pt x="377"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58" name="Freeform 386"/>
          <p:cNvSpPr>
            <a:spLocks noEditPoints="1"/>
          </p:cNvSpPr>
          <p:nvPr/>
        </p:nvSpPr>
        <p:spPr bwMode="auto">
          <a:xfrm>
            <a:off x="7701514" y="5615033"/>
            <a:ext cx="1188720" cy="150223"/>
          </a:xfrm>
          <a:custGeom>
            <a:avLst/>
            <a:gdLst/>
            <a:ahLst/>
            <a:cxnLst>
              <a:cxn ang="0">
                <a:pos x="0" y="60"/>
              </a:cxn>
              <a:cxn ang="0">
                <a:pos x="556" y="50"/>
              </a:cxn>
              <a:cxn ang="0">
                <a:pos x="556" y="68"/>
              </a:cxn>
              <a:cxn ang="0">
                <a:pos x="0" y="78"/>
              </a:cxn>
              <a:cxn ang="0">
                <a:pos x="0" y="60"/>
              </a:cxn>
              <a:cxn ang="0">
                <a:pos x="556" y="59"/>
              </a:cxn>
              <a:cxn ang="0">
                <a:pos x="507" y="0"/>
              </a:cxn>
              <a:cxn ang="0">
                <a:pos x="629" y="57"/>
              </a:cxn>
              <a:cxn ang="0">
                <a:pos x="509" y="120"/>
              </a:cxn>
              <a:cxn ang="0">
                <a:pos x="556" y="59"/>
              </a:cxn>
            </a:cxnLst>
            <a:rect l="0" t="0" r="r" b="b"/>
            <a:pathLst>
              <a:path w="629" h="120">
                <a:moveTo>
                  <a:pt x="0" y="60"/>
                </a:moveTo>
                <a:lnTo>
                  <a:pt x="556" y="50"/>
                </a:lnTo>
                <a:lnTo>
                  <a:pt x="556" y="68"/>
                </a:lnTo>
                <a:lnTo>
                  <a:pt x="0" y="78"/>
                </a:lnTo>
                <a:lnTo>
                  <a:pt x="0" y="60"/>
                </a:lnTo>
                <a:close/>
                <a:moveTo>
                  <a:pt x="556" y="59"/>
                </a:moveTo>
                <a:lnTo>
                  <a:pt x="507" y="0"/>
                </a:lnTo>
                <a:lnTo>
                  <a:pt x="629" y="57"/>
                </a:lnTo>
                <a:lnTo>
                  <a:pt x="509" y="120"/>
                </a:lnTo>
                <a:lnTo>
                  <a:pt x="556" y="59"/>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grpSp>
        <p:nvGrpSpPr>
          <p:cNvPr id="8" name="Group 153"/>
          <p:cNvGrpSpPr/>
          <p:nvPr/>
        </p:nvGrpSpPr>
        <p:grpSpPr>
          <a:xfrm>
            <a:off x="7010951" y="5536220"/>
            <a:ext cx="622301" cy="480713"/>
            <a:chOff x="6388100" y="4267200"/>
            <a:chExt cx="622301" cy="609600"/>
          </a:xfrm>
        </p:grpSpPr>
        <p:sp>
          <p:nvSpPr>
            <p:cNvPr id="260" name="Rectangle 312"/>
            <p:cNvSpPr>
              <a:spLocks noChangeArrowheads="1"/>
            </p:cNvSpPr>
            <p:nvPr/>
          </p:nvSpPr>
          <p:spPr bwMode="auto">
            <a:xfrm>
              <a:off x="6410325" y="4298950"/>
              <a:ext cx="600076" cy="577850"/>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61" name="Freeform 315"/>
            <p:cNvSpPr>
              <a:spLocks noEditPoints="1"/>
            </p:cNvSpPr>
            <p:nvPr/>
          </p:nvSpPr>
          <p:spPr bwMode="auto">
            <a:xfrm>
              <a:off x="6388100" y="4267200"/>
              <a:ext cx="622300" cy="609600"/>
            </a:xfrm>
            <a:custGeom>
              <a:avLst/>
              <a:gdLst/>
              <a:ahLst/>
              <a:cxnLst>
                <a:cxn ang="0">
                  <a:pos x="0" y="24"/>
                </a:cxn>
                <a:cxn ang="0">
                  <a:pos x="24" y="0"/>
                </a:cxn>
                <a:cxn ang="0">
                  <a:pos x="1000" y="0"/>
                </a:cxn>
                <a:cxn ang="0">
                  <a:pos x="1024" y="24"/>
                </a:cxn>
                <a:cxn ang="0">
                  <a:pos x="1024" y="584"/>
                </a:cxn>
                <a:cxn ang="0">
                  <a:pos x="1000" y="608"/>
                </a:cxn>
                <a:cxn ang="0">
                  <a:pos x="24" y="608"/>
                </a:cxn>
                <a:cxn ang="0">
                  <a:pos x="0" y="584"/>
                </a:cxn>
                <a:cxn ang="0">
                  <a:pos x="0" y="24"/>
                </a:cxn>
                <a:cxn ang="0">
                  <a:pos x="48" y="584"/>
                </a:cxn>
                <a:cxn ang="0">
                  <a:pos x="24" y="560"/>
                </a:cxn>
                <a:cxn ang="0">
                  <a:pos x="1000" y="560"/>
                </a:cxn>
                <a:cxn ang="0">
                  <a:pos x="976" y="584"/>
                </a:cxn>
                <a:cxn ang="0">
                  <a:pos x="976" y="24"/>
                </a:cxn>
                <a:cxn ang="0">
                  <a:pos x="1000" y="48"/>
                </a:cxn>
                <a:cxn ang="0">
                  <a:pos x="24" y="48"/>
                </a:cxn>
                <a:cxn ang="0">
                  <a:pos x="48" y="24"/>
                </a:cxn>
                <a:cxn ang="0">
                  <a:pos x="48" y="584"/>
                </a:cxn>
              </a:cxnLst>
              <a:rect l="0" t="0" r="r" b="b"/>
              <a:pathLst>
                <a:path w="1024" h="608">
                  <a:moveTo>
                    <a:pt x="0" y="24"/>
                  </a:moveTo>
                  <a:cubicBezTo>
                    <a:pt x="0" y="11"/>
                    <a:pt x="11" y="0"/>
                    <a:pt x="24" y="0"/>
                  </a:cubicBezTo>
                  <a:lnTo>
                    <a:pt x="1000" y="0"/>
                  </a:lnTo>
                  <a:cubicBezTo>
                    <a:pt x="1014" y="0"/>
                    <a:pt x="1024" y="11"/>
                    <a:pt x="1024" y="24"/>
                  </a:cubicBezTo>
                  <a:lnTo>
                    <a:pt x="1024" y="584"/>
                  </a:lnTo>
                  <a:cubicBezTo>
                    <a:pt x="1024" y="598"/>
                    <a:pt x="1014" y="608"/>
                    <a:pt x="1000" y="608"/>
                  </a:cubicBezTo>
                  <a:lnTo>
                    <a:pt x="24" y="608"/>
                  </a:lnTo>
                  <a:cubicBezTo>
                    <a:pt x="11" y="608"/>
                    <a:pt x="0" y="598"/>
                    <a:pt x="0" y="584"/>
                  </a:cubicBezTo>
                  <a:lnTo>
                    <a:pt x="0" y="24"/>
                  </a:lnTo>
                  <a:close/>
                  <a:moveTo>
                    <a:pt x="48" y="584"/>
                  </a:moveTo>
                  <a:lnTo>
                    <a:pt x="24" y="560"/>
                  </a:lnTo>
                  <a:lnTo>
                    <a:pt x="1000" y="560"/>
                  </a:lnTo>
                  <a:lnTo>
                    <a:pt x="976" y="584"/>
                  </a:lnTo>
                  <a:lnTo>
                    <a:pt x="976" y="24"/>
                  </a:lnTo>
                  <a:lnTo>
                    <a:pt x="1000" y="48"/>
                  </a:lnTo>
                  <a:lnTo>
                    <a:pt x="24" y="48"/>
                  </a:lnTo>
                  <a:lnTo>
                    <a:pt x="48" y="24"/>
                  </a:lnTo>
                  <a:lnTo>
                    <a:pt x="48" y="584"/>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62" name="Rectangle 316"/>
            <p:cNvSpPr>
              <a:spLocks noChangeArrowheads="1"/>
            </p:cNvSpPr>
            <p:nvPr/>
          </p:nvSpPr>
          <p:spPr bwMode="auto">
            <a:xfrm>
              <a:off x="6477000" y="4419600"/>
              <a:ext cx="274114" cy="23417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SHG</a:t>
              </a:r>
              <a:endParaRPr kumimoji="0" lang="en-US" sz="1200" b="0" i="0" u="none" strike="noStrike" cap="none" normalizeH="0" baseline="0" dirty="0" smtClean="0">
                <a:ln>
                  <a:noFill/>
                </a:ln>
                <a:solidFill>
                  <a:schemeClr val="tx1"/>
                </a:solidFill>
                <a:effectLst/>
                <a:latin typeface="Arial" pitchFamily="34" charset="0"/>
              </a:endParaRPr>
            </a:p>
          </p:txBody>
        </p:sp>
      </p:grpSp>
      <p:sp>
        <p:nvSpPr>
          <p:cNvPr id="263" name="Rectangle 376"/>
          <p:cNvSpPr>
            <a:spLocks noChangeArrowheads="1"/>
          </p:cNvSpPr>
          <p:nvPr/>
        </p:nvSpPr>
        <p:spPr bwMode="auto">
          <a:xfrm>
            <a:off x="6370147" y="5206331"/>
            <a:ext cx="530594"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O to 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Eff =32</a:t>
            </a:r>
            <a:r>
              <a:rPr lang="en-US" sz="1200" b="1" dirty="0" smtClean="0">
                <a:solidFill>
                  <a:srgbClr val="000000"/>
                </a:solidFill>
                <a:latin typeface="Arial Narrow" pitchFamily="34" charset="0"/>
              </a:rPr>
              <a:t>%</a:t>
            </a:r>
            <a:endParaRPr kumimoji="0" lang="en-US" sz="1200" b="0" i="0" u="none" strike="noStrike" cap="none" normalizeH="0" baseline="0" dirty="0" smtClean="0">
              <a:ln>
                <a:noFill/>
              </a:ln>
              <a:solidFill>
                <a:schemeClr val="tx1"/>
              </a:solidFill>
              <a:effectLst/>
              <a:latin typeface="Arial" pitchFamily="34" charset="0"/>
            </a:endParaRPr>
          </a:p>
        </p:txBody>
      </p:sp>
      <p:sp>
        <p:nvSpPr>
          <p:cNvPr id="264" name="Freeform 362"/>
          <p:cNvSpPr>
            <a:spLocks noEditPoints="1"/>
          </p:cNvSpPr>
          <p:nvPr/>
        </p:nvSpPr>
        <p:spPr bwMode="auto">
          <a:xfrm rot="16200000">
            <a:off x="3677180" y="4894510"/>
            <a:ext cx="98247" cy="127634"/>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rgbClr val="FF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grpSp>
        <p:nvGrpSpPr>
          <p:cNvPr id="9" name="Group 176"/>
          <p:cNvGrpSpPr/>
          <p:nvPr/>
        </p:nvGrpSpPr>
        <p:grpSpPr>
          <a:xfrm>
            <a:off x="3711767" y="5827261"/>
            <a:ext cx="778979" cy="498239"/>
            <a:chOff x="2472703" y="5822326"/>
            <a:chExt cx="778979" cy="631825"/>
          </a:xfrm>
        </p:grpSpPr>
        <p:sp>
          <p:nvSpPr>
            <p:cNvPr id="266" name="Rectangle 245"/>
            <p:cNvSpPr>
              <a:spLocks noChangeArrowheads="1"/>
            </p:cNvSpPr>
            <p:nvPr/>
          </p:nvSpPr>
          <p:spPr bwMode="auto">
            <a:xfrm>
              <a:off x="2519845" y="5857804"/>
              <a:ext cx="731837" cy="587375"/>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67" name="Freeform 248"/>
            <p:cNvSpPr>
              <a:spLocks noEditPoints="1"/>
            </p:cNvSpPr>
            <p:nvPr/>
          </p:nvSpPr>
          <p:spPr bwMode="auto">
            <a:xfrm>
              <a:off x="2472703" y="5822326"/>
              <a:ext cx="774700" cy="631825"/>
            </a:xfrm>
            <a:custGeom>
              <a:avLst/>
              <a:gdLst/>
              <a:ahLst/>
              <a:cxnLst>
                <a:cxn ang="0">
                  <a:pos x="0" y="24"/>
                </a:cxn>
                <a:cxn ang="0">
                  <a:pos x="24" y="0"/>
                </a:cxn>
                <a:cxn ang="0">
                  <a:pos x="840" y="0"/>
                </a:cxn>
                <a:cxn ang="0">
                  <a:pos x="864" y="24"/>
                </a:cxn>
                <a:cxn ang="0">
                  <a:pos x="864" y="680"/>
                </a:cxn>
                <a:cxn ang="0">
                  <a:pos x="840" y="704"/>
                </a:cxn>
                <a:cxn ang="0">
                  <a:pos x="24" y="704"/>
                </a:cxn>
                <a:cxn ang="0">
                  <a:pos x="0" y="680"/>
                </a:cxn>
                <a:cxn ang="0">
                  <a:pos x="0" y="24"/>
                </a:cxn>
                <a:cxn ang="0">
                  <a:pos x="48" y="680"/>
                </a:cxn>
                <a:cxn ang="0">
                  <a:pos x="24" y="656"/>
                </a:cxn>
                <a:cxn ang="0">
                  <a:pos x="840" y="656"/>
                </a:cxn>
                <a:cxn ang="0">
                  <a:pos x="816" y="680"/>
                </a:cxn>
                <a:cxn ang="0">
                  <a:pos x="816" y="24"/>
                </a:cxn>
                <a:cxn ang="0">
                  <a:pos x="840" y="48"/>
                </a:cxn>
                <a:cxn ang="0">
                  <a:pos x="24" y="48"/>
                </a:cxn>
                <a:cxn ang="0">
                  <a:pos x="48" y="24"/>
                </a:cxn>
                <a:cxn ang="0">
                  <a:pos x="48" y="680"/>
                </a:cxn>
              </a:cxnLst>
              <a:rect l="0" t="0" r="r" b="b"/>
              <a:pathLst>
                <a:path w="864" h="704">
                  <a:moveTo>
                    <a:pt x="0" y="24"/>
                  </a:moveTo>
                  <a:cubicBezTo>
                    <a:pt x="0" y="11"/>
                    <a:pt x="11" y="0"/>
                    <a:pt x="24" y="0"/>
                  </a:cubicBezTo>
                  <a:lnTo>
                    <a:pt x="840" y="0"/>
                  </a:lnTo>
                  <a:cubicBezTo>
                    <a:pt x="854" y="0"/>
                    <a:pt x="864" y="11"/>
                    <a:pt x="864" y="24"/>
                  </a:cubicBezTo>
                  <a:lnTo>
                    <a:pt x="864" y="680"/>
                  </a:lnTo>
                  <a:cubicBezTo>
                    <a:pt x="864" y="694"/>
                    <a:pt x="854" y="704"/>
                    <a:pt x="840" y="704"/>
                  </a:cubicBezTo>
                  <a:lnTo>
                    <a:pt x="24" y="704"/>
                  </a:lnTo>
                  <a:cubicBezTo>
                    <a:pt x="11" y="704"/>
                    <a:pt x="0" y="694"/>
                    <a:pt x="0" y="680"/>
                  </a:cubicBezTo>
                  <a:lnTo>
                    <a:pt x="0" y="24"/>
                  </a:lnTo>
                  <a:close/>
                  <a:moveTo>
                    <a:pt x="48" y="680"/>
                  </a:moveTo>
                  <a:lnTo>
                    <a:pt x="24" y="656"/>
                  </a:lnTo>
                  <a:lnTo>
                    <a:pt x="840" y="656"/>
                  </a:lnTo>
                  <a:lnTo>
                    <a:pt x="816" y="680"/>
                  </a:lnTo>
                  <a:lnTo>
                    <a:pt x="816" y="24"/>
                  </a:lnTo>
                  <a:lnTo>
                    <a:pt x="840" y="48"/>
                  </a:lnTo>
                  <a:lnTo>
                    <a:pt x="24" y="48"/>
                  </a:lnTo>
                  <a:lnTo>
                    <a:pt x="48" y="24"/>
                  </a:lnTo>
                  <a:lnTo>
                    <a:pt x="48" y="680"/>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grpSp>
      <p:sp>
        <p:nvSpPr>
          <p:cNvPr id="268" name="Rectangle 269"/>
          <p:cNvSpPr>
            <a:spLocks noChangeArrowheads="1"/>
          </p:cNvSpPr>
          <p:nvPr/>
        </p:nvSpPr>
        <p:spPr bwMode="auto">
          <a:xfrm>
            <a:off x="3845408" y="5894194"/>
            <a:ext cx="402354"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AMP2</a:t>
            </a:r>
          </a:p>
          <a:p>
            <a:pPr marL="0" marR="0" lvl="0" indent="0" algn="l"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Narrow" pitchFamily="34" charset="0"/>
              </a:rPr>
              <a:t>Driver</a:t>
            </a:r>
            <a:r>
              <a:rPr kumimoji="0" lang="en-US" sz="1200" b="1" i="0" u="none" strike="noStrike" cap="none" normalizeH="0" baseline="0" dirty="0" smtClean="0">
                <a:ln>
                  <a:noFill/>
                </a:ln>
                <a:solidFill>
                  <a:srgbClr val="000000"/>
                </a:solidFill>
                <a:effectLst/>
                <a:latin typeface="Arial Narrow" pitchFamily="34" charset="0"/>
              </a:rPr>
              <a:t> </a:t>
            </a:r>
            <a:endParaRPr kumimoji="0" lang="en-US" sz="1200" b="0" i="0" u="none" strike="noStrike" cap="none" normalizeH="0" baseline="0" dirty="0" smtClean="0">
              <a:ln>
                <a:noFill/>
              </a:ln>
              <a:solidFill>
                <a:schemeClr val="tx1"/>
              </a:solidFill>
              <a:effectLst/>
              <a:latin typeface="Arial" pitchFamily="34" charset="0"/>
            </a:endParaRPr>
          </a:p>
        </p:txBody>
      </p:sp>
      <p:sp>
        <p:nvSpPr>
          <p:cNvPr id="269" name="Rectangle 225"/>
          <p:cNvSpPr>
            <a:spLocks noChangeArrowheads="1"/>
          </p:cNvSpPr>
          <p:nvPr/>
        </p:nvSpPr>
        <p:spPr bwMode="auto">
          <a:xfrm>
            <a:off x="3618692" y="3661359"/>
            <a:ext cx="933450" cy="93068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70" name="Freeform 228"/>
          <p:cNvSpPr>
            <a:spLocks noEditPoints="1"/>
          </p:cNvSpPr>
          <p:nvPr/>
        </p:nvSpPr>
        <p:spPr bwMode="auto">
          <a:xfrm>
            <a:off x="3585355" y="3634634"/>
            <a:ext cx="976312" cy="1033609"/>
          </a:xfrm>
          <a:custGeom>
            <a:avLst/>
            <a:gdLst/>
            <a:ahLst/>
            <a:cxnLst>
              <a:cxn ang="0">
                <a:pos x="0" y="24"/>
              </a:cxn>
              <a:cxn ang="0">
                <a:pos x="24" y="0"/>
              </a:cxn>
              <a:cxn ang="0">
                <a:pos x="1064" y="0"/>
              </a:cxn>
              <a:cxn ang="0">
                <a:pos x="1088" y="24"/>
              </a:cxn>
              <a:cxn ang="0">
                <a:pos x="1088" y="520"/>
              </a:cxn>
              <a:cxn ang="0">
                <a:pos x="1064" y="544"/>
              </a:cxn>
              <a:cxn ang="0">
                <a:pos x="24" y="544"/>
              </a:cxn>
              <a:cxn ang="0">
                <a:pos x="0" y="520"/>
              </a:cxn>
              <a:cxn ang="0">
                <a:pos x="0" y="24"/>
              </a:cxn>
              <a:cxn ang="0">
                <a:pos x="48" y="520"/>
              </a:cxn>
              <a:cxn ang="0">
                <a:pos x="24" y="496"/>
              </a:cxn>
              <a:cxn ang="0">
                <a:pos x="1064" y="496"/>
              </a:cxn>
              <a:cxn ang="0">
                <a:pos x="1040" y="520"/>
              </a:cxn>
              <a:cxn ang="0">
                <a:pos x="1040" y="24"/>
              </a:cxn>
              <a:cxn ang="0">
                <a:pos x="1064" y="48"/>
              </a:cxn>
              <a:cxn ang="0">
                <a:pos x="24" y="48"/>
              </a:cxn>
              <a:cxn ang="0">
                <a:pos x="48" y="24"/>
              </a:cxn>
              <a:cxn ang="0">
                <a:pos x="48" y="520"/>
              </a:cxn>
            </a:cxnLst>
            <a:rect l="0" t="0" r="r" b="b"/>
            <a:pathLst>
              <a:path w="1088" h="544">
                <a:moveTo>
                  <a:pt x="0" y="24"/>
                </a:moveTo>
                <a:cubicBezTo>
                  <a:pt x="0" y="11"/>
                  <a:pt x="11" y="0"/>
                  <a:pt x="24" y="0"/>
                </a:cubicBezTo>
                <a:lnTo>
                  <a:pt x="1064" y="0"/>
                </a:lnTo>
                <a:cubicBezTo>
                  <a:pt x="1078" y="0"/>
                  <a:pt x="1088" y="11"/>
                  <a:pt x="1088" y="24"/>
                </a:cubicBezTo>
                <a:lnTo>
                  <a:pt x="1088" y="520"/>
                </a:lnTo>
                <a:cubicBezTo>
                  <a:pt x="1088" y="534"/>
                  <a:pt x="1078" y="544"/>
                  <a:pt x="1064" y="544"/>
                </a:cubicBezTo>
                <a:lnTo>
                  <a:pt x="24" y="544"/>
                </a:lnTo>
                <a:cubicBezTo>
                  <a:pt x="11" y="544"/>
                  <a:pt x="0" y="534"/>
                  <a:pt x="0" y="520"/>
                </a:cubicBezTo>
                <a:lnTo>
                  <a:pt x="0" y="24"/>
                </a:lnTo>
                <a:close/>
                <a:moveTo>
                  <a:pt x="48" y="520"/>
                </a:moveTo>
                <a:lnTo>
                  <a:pt x="24" y="496"/>
                </a:lnTo>
                <a:lnTo>
                  <a:pt x="1064" y="496"/>
                </a:lnTo>
                <a:lnTo>
                  <a:pt x="1040" y="520"/>
                </a:lnTo>
                <a:lnTo>
                  <a:pt x="1040" y="24"/>
                </a:lnTo>
                <a:lnTo>
                  <a:pt x="1064" y="48"/>
                </a:lnTo>
                <a:lnTo>
                  <a:pt x="24" y="48"/>
                </a:lnTo>
                <a:lnTo>
                  <a:pt x="48" y="24"/>
                </a:lnTo>
                <a:lnTo>
                  <a:pt x="48" y="520"/>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71" name="Rectangle 229"/>
          <p:cNvSpPr>
            <a:spLocks noChangeArrowheads="1"/>
          </p:cNvSpPr>
          <p:nvPr/>
        </p:nvSpPr>
        <p:spPr bwMode="auto">
          <a:xfrm>
            <a:off x="3765112" y="3830043"/>
            <a:ext cx="685800" cy="5539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Controller / Sensor</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rgbClr val="000000"/>
                </a:solidFill>
                <a:latin typeface="Arial Narrow" pitchFamily="34" charset="0"/>
              </a:rPr>
              <a:t>Board</a:t>
            </a:r>
            <a:endParaRPr kumimoji="0" lang="en-US" sz="1200" b="0" i="0" u="none" strike="noStrike" cap="none" normalizeH="0" baseline="0" dirty="0" smtClean="0">
              <a:ln>
                <a:noFill/>
              </a:ln>
              <a:solidFill>
                <a:schemeClr val="tx1"/>
              </a:solidFill>
              <a:effectLst/>
              <a:latin typeface="Arial" pitchFamily="34" charset="0"/>
            </a:endParaRPr>
          </a:p>
        </p:txBody>
      </p:sp>
      <p:sp>
        <p:nvSpPr>
          <p:cNvPr id="272" name="Freeform 362"/>
          <p:cNvSpPr>
            <a:spLocks noEditPoints="1"/>
          </p:cNvSpPr>
          <p:nvPr/>
        </p:nvSpPr>
        <p:spPr bwMode="auto">
          <a:xfrm rot="16200000">
            <a:off x="3975908" y="3520317"/>
            <a:ext cx="98247" cy="127634"/>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rgbClr val="FF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73" name="Freeform 362"/>
          <p:cNvSpPr>
            <a:spLocks noEditPoints="1"/>
          </p:cNvSpPr>
          <p:nvPr/>
        </p:nvSpPr>
        <p:spPr bwMode="auto">
          <a:xfrm rot="16200000">
            <a:off x="2802552" y="3243389"/>
            <a:ext cx="98247" cy="127634"/>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rgbClr val="C0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74" name="Rectangle 291"/>
          <p:cNvSpPr>
            <a:spLocks noChangeArrowheads="1"/>
          </p:cNvSpPr>
          <p:nvPr/>
        </p:nvSpPr>
        <p:spPr bwMode="auto">
          <a:xfrm>
            <a:off x="7112508" y="4066533"/>
            <a:ext cx="825544" cy="184666"/>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smtClean="0">
                <a:solidFill>
                  <a:schemeClr val="bg1"/>
                </a:solidFill>
                <a:latin typeface="Arial Narrow" pitchFamily="34" charset="0"/>
              </a:rPr>
              <a:t>6.0</a:t>
            </a:r>
            <a:r>
              <a:rPr kumimoji="0" lang="en-US" sz="1200" b="1" i="0" u="none" strike="noStrike" cap="none" normalizeH="0" baseline="0" dirty="0" smtClean="0">
                <a:ln>
                  <a:noFill/>
                </a:ln>
                <a:solidFill>
                  <a:schemeClr val="bg1"/>
                </a:solidFill>
                <a:effectLst/>
                <a:latin typeface="Arial Narrow" pitchFamily="34" charset="0"/>
              </a:rPr>
              <a:t> W  heat</a:t>
            </a:r>
            <a:endParaRPr kumimoji="0" lang="en-US" sz="1200" b="0" i="0" u="none" strike="noStrike" cap="none" normalizeH="0" baseline="0" dirty="0" smtClean="0">
              <a:ln>
                <a:noFill/>
              </a:ln>
              <a:solidFill>
                <a:schemeClr val="bg1"/>
              </a:solidFill>
              <a:effectLst/>
              <a:latin typeface="Arial" pitchFamily="34" charset="0"/>
            </a:endParaRPr>
          </a:p>
        </p:txBody>
      </p:sp>
      <p:sp>
        <p:nvSpPr>
          <p:cNvPr id="275" name="Rectangle 365"/>
          <p:cNvSpPr>
            <a:spLocks noChangeArrowheads="1"/>
          </p:cNvSpPr>
          <p:nvPr/>
        </p:nvSpPr>
        <p:spPr bwMode="auto">
          <a:xfrm flipH="1">
            <a:off x="6736912" y="3597693"/>
            <a:ext cx="45719" cy="1222949"/>
          </a:xfrm>
          <a:prstGeom prst="rect">
            <a:avLst/>
          </a:prstGeom>
          <a:solidFill>
            <a:srgbClr val="FF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76" name="Freeform 366"/>
          <p:cNvSpPr>
            <a:spLocks noEditPoints="1"/>
          </p:cNvSpPr>
          <p:nvPr/>
        </p:nvSpPr>
        <p:spPr bwMode="auto">
          <a:xfrm>
            <a:off x="6748309" y="4077693"/>
            <a:ext cx="338137" cy="150223"/>
          </a:xfrm>
          <a:custGeom>
            <a:avLst/>
            <a:gdLst/>
            <a:ahLst/>
            <a:cxnLst>
              <a:cxn ang="0">
                <a:pos x="0" y="50"/>
              </a:cxn>
              <a:cxn ang="0">
                <a:pos x="141" y="51"/>
              </a:cxn>
              <a:cxn ang="0">
                <a:pos x="141" y="69"/>
              </a:cxn>
              <a:cxn ang="0">
                <a:pos x="0" y="68"/>
              </a:cxn>
              <a:cxn ang="0">
                <a:pos x="0" y="50"/>
              </a:cxn>
              <a:cxn ang="0">
                <a:pos x="141" y="60"/>
              </a:cxn>
              <a:cxn ang="0">
                <a:pos x="93" y="0"/>
              </a:cxn>
              <a:cxn ang="0">
                <a:pos x="213" y="60"/>
              </a:cxn>
              <a:cxn ang="0">
                <a:pos x="92" y="120"/>
              </a:cxn>
              <a:cxn ang="0">
                <a:pos x="141" y="60"/>
              </a:cxn>
            </a:cxnLst>
            <a:rect l="0" t="0" r="r" b="b"/>
            <a:pathLst>
              <a:path w="213" h="120">
                <a:moveTo>
                  <a:pt x="0" y="50"/>
                </a:moveTo>
                <a:lnTo>
                  <a:pt x="141" y="51"/>
                </a:lnTo>
                <a:lnTo>
                  <a:pt x="141" y="69"/>
                </a:lnTo>
                <a:lnTo>
                  <a:pt x="0" y="68"/>
                </a:lnTo>
                <a:lnTo>
                  <a:pt x="0" y="50"/>
                </a:lnTo>
                <a:close/>
                <a:moveTo>
                  <a:pt x="141" y="60"/>
                </a:moveTo>
                <a:lnTo>
                  <a:pt x="93" y="0"/>
                </a:lnTo>
                <a:lnTo>
                  <a:pt x="213" y="60"/>
                </a:lnTo>
                <a:lnTo>
                  <a:pt x="92" y="120"/>
                </a:lnTo>
                <a:lnTo>
                  <a:pt x="141" y="60"/>
                </a:lnTo>
                <a:close/>
              </a:path>
            </a:pathLst>
          </a:custGeom>
          <a:solidFill>
            <a:srgbClr val="FF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77" name="Rectangle 365"/>
          <p:cNvSpPr>
            <a:spLocks noChangeArrowheads="1"/>
          </p:cNvSpPr>
          <p:nvPr/>
        </p:nvSpPr>
        <p:spPr bwMode="auto">
          <a:xfrm rot="5400000">
            <a:off x="6663442" y="4741713"/>
            <a:ext cx="36053" cy="193914"/>
          </a:xfrm>
          <a:prstGeom prst="rect">
            <a:avLst/>
          </a:prstGeom>
          <a:solidFill>
            <a:srgbClr val="FF0000"/>
          </a:solidFill>
          <a:ln w="1905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78" name="Rectangle 365"/>
          <p:cNvSpPr>
            <a:spLocks noChangeArrowheads="1"/>
          </p:cNvSpPr>
          <p:nvPr/>
        </p:nvSpPr>
        <p:spPr bwMode="auto">
          <a:xfrm rot="5400000">
            <a:off x="6650253" y="3508031"/>
            <a:ext cx="36053" cy="193914"/>
          </a:xfrm>
          <a:prstGeom prst="rect">
            <a:avLst/>
          </a:prstGeom>
          <a:solidFill>
            <a:srgbClr val="FF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79" name="Freeform 362"/>
          <p:cNvSpPr>
            <a:spLocks noEditPoints="1"/>
          </p:cNvSpPr>
          <p:nvPr/>
        </p:nvSpPr>
        <p:spPr bwMode="auto">
          <a:xfrm rot="16200000">
            <a:off x="6148684" y="3227716"/>
            <a:ext cx="98247" cy="127634"/>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chemeClr val="accent2"/>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80" name="Freeform 315"/>
          <p:cNvSpPr>
            <a:spLocks noEditPoints="1"/>
          </p:cNvSpPr>
          <p:nvPr/>
        </p:nvSpPr>
        <p:spPr bwMode="auto">
          <a:xfrm>
            <a:off x="612390" y="4718154"/>
            <a:ext cx="608214" cy="480713"/>
          </a:xfrm>
          <a:custGeom>
            <a:avLst/>
            <a:gdLst/>
            <a:ahLst/>
            <a:cxnLst>
              <a:cxn ang="0">
                <a:pos x="0" y="24"/>
              </a:cxn>
              <a:cxn ang="0">
                <a:pos x="24" y="0"/>
              </a:cxn>
              <a:cxn ang="0">
                <a:pos x="1000" y="0"/>
              </a:cxn>
              <a:cxn ang="0">
                <a:pos x="1024" y="24"/>
              </a:cxn>
              <a:cxn ang="0">
                <a:pos x="1024" y="584"/>
              </a:cxn>
              <a:cxn ang="0">
                <a:pos x="1000" y="608"/>
              </a:cxn>
              <a:cxn ang="0">
                <a:pos x="24" y="608"/>
              </a:cxn>
              <a:cxn ang="0">
                <a:pos x="0" y="584"/>
              </a:cxn>
              <a:cxn ang="0">
                <a:pos x="0" y="24"/>
              </a:cxn>
              <a:cxn ang="0">
                <a:pos x="48" y="584"/>
              </a:cxn>
              <a:cxn ang="0">
                <a:pos x="24" y="560"/>
              </a:cxn>
              <a:cxn ang="0">
                <a:pos x="1000" y="560"/>
              </a:cxn>
              <a:cxn ang="0">
                <a:pos x="976" y="584"/>
              </a:cxn>
              <a:cxn ang="0">
                <a:pos x="976" y="24"/>
              </a:cxn>
              <a:cxn ang="0">
                <a:pos x="1000" y="48"/>
              </a:cxn>
              <a:cxn ang="0">
                <a:pos x="24" y="48"/>
              </a:cxn>
              <a:cxn ang="0">
                <a:pos x="48" y="24"/>
              </a:cxn>
              <a:cxn ang="0">
                <a:pos x="48" y="584"/>
              </a:cxn>
            </a:cxnLst>
            <a:rect l="0" t="0" r="r" b="b"/>
            <a:pathLst>
              <a:path w="1024" h="608">
                <a:moveTo>
                  <a:pt x="0" y="24"/>
                </a:moveTo>
                <a:cubicBezTo>
                  <a:pt x="0" y="11"/>
                  <a:pt x="11" y="0"/>
                  <a:pt x="24" y="0"/>
                </a:cubicBezTo>
                <a:lnTo>
                  <a:pt x="1000" y="0"/>
                </a:lnTo>
                <a:cubicBezTo>
                  <a:pt x="1014" y="0"/>
                  <a:pt x="1024" y="11"/>
                  <a:pt x="1024" y="24"/>
                </a:cubicBezTo>
                <a:lnTo>
                  <a:pt x="1024" y="584"/>
                </a:lnTo>
                <a:cubicBezTo>
                  <a:pt x="1024" y="598"/>
                  <a:pt x="1014" y="608"/>
                  <a:pt x="1000" y="608"/>
                </a:cubicBezTo>
                <a:lnTo>
                  <a:pt x="24" y="608"/>
                </a:lnTo>
                <a:cubicBezTo>
                  <a:pt x="11" y="608"/>
                  <a:pt x="0" y="598"/>
                  <a:pt x="0" y="584"/>
                </a:cubicBezTo>
                <a:lnTo>
                  <a:pt x="0" y="24"/>
                </a:lnTo>
                <a:close/>
                <a:moveTo>
                  <a:pt x="48" y="584"/>
                </a:moveTo>
                <a:lnTo>
                  <a:pt x="24" y="560"/>
                </a:lnTo>
                <a:lnTo>
                  <a:pt x="1000" y="560"/>
                </a:lnTo>
                <a:lnTo>
                  <a:pt x="976" y="584"/>
                </a:lnTo>
                <a:lnTo>
                  <a:pt x="976" y="24"/>
                </a:lnTo>
                <a:lnTo>
                  <a:pt x="1000" y="48"/>
                </a:lnTo>
                <a:lnTo>
                  <a:pt x="24" y="48"/>
                </a:lnTo>
                <a:lnTo>
                  <a:pt x="48" y="24"/>
                </a:lnTo>
                <a:lnTo>
                  <a:pt x="48" y="584"/>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82" name="Rectangle 316"/>
          <p:cNvSpPr>
            <a:spLocks noChangeArrowheads="1"/>
          </p:cNvSpPr>
          <p:nvPr/>
        </p:nvSpPr>
        <p:spPr bwMode="auto">
          <a:xfrm>
            <a:off x="652957" y="4771809"/>
            <a:ext cx="53540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EMI filter</a:t>
            </a:r>
            <a:endParaRPr kumimoji="0" lang="en-US" sz="1200" b="0" i="0" u="none" strike="noStrike" cap="none" normalizeH="0" baseline="0" dirty="0" smtClean="0">
              <a:ln>
                <a:noFill/>
              </a:ln>
              <a:solidFill>
                <a:schemeClr val="tx1"/>
              </a:solidFill>
              <a:effectLst/>
              <a:latin typeface="Arial" pitchFamily="34" charset="0"/>
            </a:endParaRPr>
          </a:p>
        </p:txBody>
      </p:sp>
      <p:sp>
        <p:nvSpPr>
          <p:cNvPr id="283" name="Rectangle 376"/>
          <p:cNvSpPr>
            <a:spLocks noChangeArrowheads="1"/>
          </p:cNvSpPr>
          <p:nvPr/>
        </p:nvSpPr>
        <p:spPr bwMode="auto">
          <a:xfrm>
            <a:off x="649104" y="4963563"/>
            <a:ext cx="53059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Eff =96</a:t>
            </a:r>
            <a:r>
              <a:rPr lang="en-US" sz="1200" b="1" dirty="0" smtClean="0">
                <a:solidFill>
                  <a:srgbClr val="000000"/>
                </a:solidFill>
                <a:latin typeface="Arial Narrow" pitchFamily="34" charset="0"/>
              </a:rPr>
              <a:t>%</a:t>
            </a:r>
            <a:endParaRPr kumimoji="0" lang="en-US" sz="1200" b="0" i="0" u="none" strike="noStrike" cap="none" normalizeH="0" baseline="0" dirty="0" smtClean="0">
              <a:ln>
                <a:noFill/>
              </a:ln>
              <a:solidFill>
                <a:schemeClr val="tx1"/>
              </a:solidFill>
              <a:effectLst/>
              <a:latin typeface="Arial" pitchFamily="34" charset="0"/>
            </a:endParaRPr>
          </a:p>
        </p:txBody>
      </p:sp>
      <p:sp>
        <p:nvSpPr>
          <p:cNvPr id="284" name="Rectangle 274"/>
          <p:cNvSpPr>
            <a:spLocks noChangeArrowheads="1"/>
          </p:cNvSpPr>
          <p:nvPr/>
        </p:nvSpPr>
        <p:spPr bwMode="auto">
          <a:xfrm>
            <a:off x="651930" y="3528686"/>
            <a:ext cx="39966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5.57 A </a:t>
            </a:r>
            <a:endParaRPr kumimoji="0" lang="en-US" sz="1200" b="0" i="0" u="none" strike="noStrike" cap="none" normalizeH="0" baseline="0" dirty="0" smtClean="0">
              <a:ln>
                <a:noFill/>
              </a:ln>
              <a:solidFill>
                <a:schemeClr val="tx1"/>
              </a:solidFill>
              <a:effectLst/>
              <a:latin typeface="Arial" pitchFamily="34" charset="0"/>
            </a:endParaRPr>
          </a:p>
        </p:txBody>
      </p:sp>
      <p:sp>
        <p:nvSpPr>
          <p:cNvPr id="285" name="Rectangle 275"/>
          <p:cNvSpPr>
            <a:spLocks noChangeArrowheads="1"/>
          </p:cNvSpPr>
          <p:nvPr/>
        </p:nvSpPr>
        <p:spPr bwMode="auto">
          <a:xfrm>
            <a:off x="466192" y="3710205"/>
            <a:ext cx="56746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@28 VDC</a:t>
            </a:r>
            <a:endParaRPr kumimoji="0" lang="en-US" sz="1200" b="0" i="0" u="none" strike="noStrike" cap="none" normalizeH="0" baseline="0" dirty="0" smtClean="0">
              <a:ln>
                <a:noFill/>
              </a:ln>
              <a:solidFill>
                <a:schemeClr val="tx1"/>
              </a:solidFill>
              <a:effectLst/>
              <a:latin typeface="Arial" pitchFamily="34" charset="0"/>
            </a:endParaRPr>
          </a:p>
        </p:txBody>
      </p:sp>
      <p:sp>
        <p:nvSpPr>
          <p:cNvPr id="295" name="Rectangle 276"/>
          <p:cNvSpPr>
            <a:spLocks noChangeArrowheads="1"/>
          </p:cNvSpPr>
          <p:nvPr/>
        </p:nvSpPr>
        <p:spPr bwMode="auto">
          <a:xfrm>
            <a:off x="500267" y="3925641"/>
            <a:ext cx="607539"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FF"/>
                </a:solidFill>
                <a:effectLst/>
                <a:latin typeface="Arial Narrow" pitchFamily="34" charset="0"/>
              </a:rPr>
              <a:t>156 W</a:t>
            </a:r>
            <a:endParaRPr kumimoji="0" lang="en-US" sz="2000" b="0" i="0" u="none" strike="noStrike" cap="none" normalizeH="0" baseline="0" dirty="0" smtClean="0">
              <a:ln>
                <a:noFill/>
              </a:ln>
              <a:solidFill>
                <a:srgbClr val="0000FF"/>
              </a:solidFill>
              <a:effectLst/>
              <a:latin typeface="Arial" pitchFamily="34" charset="0"/>
            </a:endParaRPr>
          </a:p>
        </p:txBody>
      </p:sp>
      <p:sp>
        <p:nvSpPr>
          <p:cNvPr id="296" name="Freeform 286"/>
          <p:cNvSpPr>
            <a:spLocks noEditPoints="1"/>
          </p:cNvSpPr>
          <p:nvPr/>
        </p:nvSpPr>
        <p:spPr bwMode="auto">
          <a:xfrm rot="5400000">
            <a:off x="555613" y="4370950"/>
            <a:ext cx="512762" cy="150223"/>
          </a:xfrm>
          <a:custGeom>
            <a:avLst/>
            <a:gdLst/>
            <a:ahLst/>
            <a:cxnLst>
              <a:cxn ang="0">
                <a:pos x="1" y="50"/>
              </a:cxn>
              <a:cxn ang="0">
                <a:pos x="250" y="51"/>
              </a:cxn>
              <a:cxn ang="0">
                <a:pos x="250" y="69"/>
              </a:cxn>
              <a:cxn ang="0">
                <a:pos x="0" y="68"/>
              </a:cxn>
              <a:cxn ang="0">
                <a:pos x="1" y="50"/>
              </a:cxn>
              <a:cxn ang="0">
                <a:pos x="250" y="60"/>
              </a:cxn>
              <a:cxn ang="0">
                <a:pos x="202" y="0"/>
              </a:cxn>
              <a:cxn ang="0">
                <a:pos x="323" y="60"/>
              </a:cxn>
              <a:cxn ang="0">
                <a:pos x="202" y="120"/>
              </a:cxn>
              <a:cxn ang="0">
                <a:pos x="250" y="60"/>
              </a:cxn>
            </a:cxnLst>
            <a:rect l="0" t="0" r="r" b="b"/>
            <a:pathLst>
              <a:path w="323" h="120">
                <a:moveTo>
                  <a:pt x="1" y="50"/>
                </a:moveTo>
                <a:lnTo>
                  <a:pt x="250" y="51"/>
                </a:lnTo>
                <a:lnTo>
                  <a:pt x="250" y="69"/>
                </a:lnTo>
                <a:lnTo>
                  <a:pt x="0" y="68"/>
                </a:lnTo>
                <a:lnTo>
                  <a:pt x="1" y="50"/>
                </a:lnTo>
                <a:close/>
                <a:moveTo>
                  <a:pt x="250" y="60"/>
                </a:moveTo>
                <a:lnTo>
                  <a:pt x="202" y="0"/>
                </a:lnTo>
                <a:lnTo>
                  <a:pt x="323" y="60"/>
                </a:lnTo>
                <a:lnTo>
                  <a:pt x="202" y="120"/>
                </a:lnTo>
                <a:lnTo>
                  <a:pt x="250"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298" name="Rectangle 297"/>
          <p:cNvSpPr>
            <a:spLocks noChangeArrowheads="1"/>
          </p:cNvSpPr>
          <p:nvPr/>
        </p:nvSpPr>
        <p:spPr bwMode="auto">
          <a:xfrm>
            <a:off x="698532" y="5310064"/>
            <a:ext cx="360483" cy="369332"/>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6 W heat</a:t>
            </a:r>
            <a:endParaRPr kumimoji="0" lang="en-US" sz="1200" b="0" i="0" u="none" strike="noStrike" cap="none" normalizeH="0" baseline="0" dirty="0" smtClean="0">
              <a:ln>
                <a:noFill/>
              </a:ln>
              <a:solidFill>
                <a:schemeClr val="bg1"/>
              </a:solidFill>
              <a:effectLst/>
              <a:latin typeface="Arial" pitchFamily="34" charset="0"/>
            </a:endParaRPr>
          </a:p>
        </p:txBody>
      </p:sp>
      <p:sp>
        <p:nvSpPr>
          <p:cNvPr id="299" name="Freeform 362"/>
          <p:cNvSpPr>
            <a:spLocks noEditPoints="1"/>
          </p:cNvSpPr>
          <p:nvPr/>
        </p:nvSpPr>
        <p:spPr bwMode="auto">
          <a:xfrm rot="5400000">
            <a:off x="828284" y="5194045"/>
            <a:ext cx="98247" cy="127634"/>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rgbClr val="C0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300" name="Freeform 366"/>
          <p:cNvSpPr>
            <a:spLocks noEditPoints="1"/>
          </p:cNvSpPr>
          <p:nvPr/>
        </p:nvSpPr>
        <p:spPr bwMode="auto">
          <a:xfrm rot="16200000">
            <a:off x="7047351" y="4920173"/>
            <a:ext cx="338137" cy="150223"/>
          </a:xfrm>
          <a:custGeom>
            <a:avLst/>
            <a:gdLst/>
            <a:ahLst/>
            <a:cxnLst>
              <a:cxn ang="0">
                <a:pos x="0" y="50"/>
              </a:cxn>
              <a:cxn ang="0">
                <a:pos x="141" y="51"/>
              </a:cxn>
              <a:cxn ang="0">
                <a:pos x="141" y="69"/>
              </a:cxn>
              <a:cxn ang="0">
                <a:pos x="0" y="68"/>
              </a:cxn>
              <a:cxn ang="0">
                <a:pos x="0" y="50"/>
              </a:cxn>
              <a:cxn ang="0">
                <a:pos x="141" y="60"/>
              </a:cxn>
              <a:cxn ang="0">
                <a:pos x="93" y="0"/>
              </a:cxn>
              <a:cxn ang="0">
                <a:pos x="213" y="60"/>
              </a:cxn>
              <a:cxn ang="0">
                <a:pos x="92" y="120"/>
              </a:cxn>
              <a:cxn ang="0">
                <a:pos x="141" y="60"/>
              </a:cxn>
            </a:cxnLst>
            <a:rect l="0" t="0" r="r" b="b"/>
            <a:pathLst>
              <a:path w="213" h="120">
                <a:moveTo>
                  <a:pt x="0" y="50"/>
                </a:moveTo>
                <a:lnTo>
                  <a:pt x="141" y="51"/>
                </a:lnTo>
                <a:lnTo>
                  <a:pt x="141" y="69"/>
                </a:lnTo>
                <a:lnTo>
                  <a:pt x="0" y="68"/>
                </a:lnTo>
                <a:lnTo>
                  <a:pt x="0" y="50"/>
                </a:lnTo>
                <a:close/>
                <a:moveTo>
                  <a:pt x="141" y="60"/>
                </a:moveTo>
                <a:lnTo>
                  <a:pt x="93" y="0"/>
                </a:lnTo>
                <a:lnTo>
                  <a:pt x="213" y="60"/>
                </a:lnTo>
                <a:lnTo>
                  <a:pt x="92" y="120"/>
                </a:lnTo>
                <a:lnTo>
                  <a:pt x="141" y="60"/>
                </a:lnTo>
                <a:close/>
              </a:path>
            </a:pathLst>
          </a:custGeom>
          <a:solidFill>
            <a:srgbClr val="FF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301" name="Rectangle 291"/>
          <p:cNvSpPr>
            <a:spLocks noChangeArrowheads="1"/>
          </p:cNvSpPr>
          <p:nvPr/>
        </p:nvSpPr>
        <p:spPr bwMode="auto">
          <a:xfrm>
            <a:off x="6889312" y="4668243"/>
            <a:ext cx="825544" cy="184666"/>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74 W heat</a:t>
            </a:r>
            <a:endParaRPr kumimoji="0" lang="en-US" sz="1200" b="0" i="0" u="none" strike="noStrike" cap="none" normalizeH="0" baseline="0" dirty="0" smtClean="0">
              <a:ln>
                <a:noFill/>
              </a:ln>
              <a:solidFill>
                <a:schemeClr val="bg1"/>
              </a:solidFill>
              <a:effectLst/>
              <a:latin typeface="Arial" pitchFamily="34" charset="0"/>
            </a:endParaRPr>
          </a:p>
        </p:txBody>
      </p:sp>
      <p:sp>
        <p:nvSpPr>
          <p:cNvPr id="302" name="Freeform 286"/>
          <p:cNvSpPr>
            <a:spLocks noEditPoints="1"/>
          </p:cNvSpPr>
          <p:nvPr/>
        </p:nvSpPr>
        <p:spPr bwMode="auto">
          <a:xfrm>
            <a:off x="1991186" y="4612171"/>
            <a:ext cx="131983" cy="74761"/>
          </a:xfrm>
          <a:custGeom>
            <a:avLst/>
            <a:gdLst/>
            <a:ahLst/>
            <a:cxnLst>
              <a:cxn ang="0">
                <a:pos x="1" y="50"/>
              </a:cxn>
              <a:cxn ang="0">
                <a:pos x="250" y="51"/>
              </a:cxn>
              <a:cxn ang="0">
                <a:pos x="250" y="69"/>
              </a:cxn>
              <a:cxn ang="0">
                <a:pos x="0" y="68"/>
              </a:cxn>
              <a:cxn ang="0">
                <a:pos x="1" y="50"/>
              </a:cxn>
              <a:cxn ang="0">
                <a:pos x="250" y="60"/>
              </a:cxn>
              <a:cxn ang="0">
                <a:pos x="202" y="0"/>
              </a:cxn>
              <a:cxn ang="0">
                <a:pos x="323" y="60"/>
              </a:cxn>
              <a:cxn ang="0">
                <a:pos x="202" y="120"/>
              </a:cxn>
              <a:cxn ang="0">
                <a:pos x="250" y="60"/>
              </a:cxn>
            </a:cxnLst>
            <a:rect l="0" t="0" r="r" b="b"/>
            <a:pathLst>
              <a:path w="323" h="120">
                <a:moveTo>
                  <a:pt x="1" y="50"/>
                </a:moveTo>
                <a:lnTo>
                  <a:pt x="250" y="51"/>
                </a:lnTo>
                <a:lnTo>
                  <a:pt x="250" y="69"/>
                </a:lnTo>
                <a:lnTo>
                  <a:pt x="0" y="68"/>
                </a:lnTo>
                <a:lnTo>
                  <a:pt x="1" y="50"/>
                </a:lnTo>
                <a:close/>
                <a:moveTo>
                  <a:pt x="250" y="60"/>
                </a:moveTo>
                <a:lnTo>
                  <a:pt x="202" y="0"/>
                </a:lnTo>
                <a:lnTo>
                  <a:pt x="323" y="60"/>
                </a:lnTo>
                <a:lnTo>
                  <a:pt x="202" y="120"/>
                </a:lnTo>
                <a:lnTo>
                  <a:pt x="250"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cxnSp>
        <p:nvCxnSpPr>
          <p:cNvPr id="306" name="Elbow Connector 305"/>
          <p:cNvCxnSpPr/>
          <p:nvPr/>
        </p:nvCxnSpPr>
        <p:spPr>
          <a:xfrm flipV="1">
            <a:off x="1232063" y="4640179"/>
            <a:ext cx="180256" cy="161776"/>
          </a:xfrm>
          <a:prstGeom prst="bentConnector3">
            <a:avLst>
              <a:gd name="adj1" fmla="val 21286"/>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1" name="Freeform 208"/>
          <p:cNvSpPr>
            <a:spLocks noEditPoints="1"/>
          </p:cNvSpPr>
          <p:nvPr/>
        </p:nvSpPr>
        <p:spPr bwMode="auto">
          <a:xfrm>
            <a:off x="1358626" y="3950694"/>
            <a:ext cx="1593686" cy="974428"/>
          </a:xfrm>
          <a:custGeom>
            <a:avLst/>
            <a:gdLst/>
            <a:ahLst/>
            <a:cxnLst>
              <a:cxn ang="0">
                <a:pos x="0" y="24"/>
              </a:cxn>
              <a:cxn ang="0">
                <a:pos x="24" y="0"/>
              </a:cxn>
              <a:cxn ang="0">
                <a:pos x="1144" y="0"/>
              </a:cxn>
              <a:cxn ang="0">
                <a:pos x="1168" y="24"/>
              </a:cxn>
              <a:cxn ang="0">
                <a:pos x="1168" y="2632"/>
              </a:cxn>
              <a:cxn ang="0">
                <a:pos x="1144" y="2656"/>
              </a:cxn>
              <a:cxn ang="0">
                <a:pos x="24" y="2656"/>
              </a:cxn>
              <a:cxn ang="0">
                <a:pos x="0" y="2632"/>
              </a:cxn>
              <a:cxn ang="0">
                <a:pos x="0" y="24"/>
              </a:cxn>
              <a:cxn ang="0">
                <a:pos x="48" y="2632"/>
              </a:cxn>
              <a:cxn ang="0">
                <a:pos x="24" y="2608"/>
              </a:cxn>
              <a:cxn ang="0">
                <a:pos x="1144" y="2608"/>
              </a:cxn>
              <a:cxn ang="0">
                <a:pos x="1120" y="2632"/>
              </a:cxn>
              <a:cxn ang="0">
                <a:pos x="1120" y="24"/>
              </a:cxn>
              <a:cxn ang="0">
                <a:pos x="1144" y="48"/>
              </a:cxn>
              <a:cxn ang="0">
                <a:pos x="24" y="48"/>
              </a:cxn>
              <a:cxn ang="0">
                <a:pos x="48" y="24"/>
              </a:cxn>
              <a:cxn ang="0">
                <a:pos x="48" y="2632"/>
              </a:cxn>
            </a:cxnLst>
            <a:rect l="0" t="0" r="r" b="b"/>
            <a:pathLst>
              <a:path w="1168" h="2656">
                <a:moveTo>
                  <a:pt x="0" y="24"/>
                </a:moveTo>
                <a:cubicBezTo>
                  <a:pt x="0" y="11"/>
                  <a:pt x="11" y="0"/>
                  <a:pt x="24" y="0"/>
                </a:cubicBezTo>
                <a:lnTo>
                  <a:pt x="1144" y="0"/>
                </a:lnTo>
                <a:cubicBezTo>
                  <a:pt x="1158" y="0"/>
                  <a:pt x="1168" y="11"/>
                  <a:pt x="1168" y="24"/>
                </a:cubicBezTo>
                <a:lnTo>
                  <a:pt x="1168" y="2632"/>
                </a:lnTo>
                <a:cubicBezTo>
                  <a:pt x="1168" y="2646"/>
                  <a:pt x="1158" y="2656"/>
                  <a:pt x="1144" y="2656"/>
                </a:cubicBezTo>
                <a:lnTo>
                  <a:pt x="24" y="2656"/>
                </a:lnTo>
                <a:cubicBezTo>
                  <a:pt x="11" y="2656"/>
                  <a:pt x="0" y="2646"/>
                  <a:pt x="0" y="2632"/>
                </a:cubicBezTo>
                <a:lnTo>
                  <a:pt x="0" y="24"/>
                </a:lnTo>
                <a:close/>
                <a:moveTo>
                  <a:pt x="48" y="2632"/>
                </a:moveTo>
                <a:lnTo>
                  <a:pt x="24" y="2608"/>
                </a:lnTo>
                <a:lnTo>
                  <a:pt x="1144" y="2608"/>
                </a:lnTo>
                <a:lnTo>
                  <a:pt x="1120" y="2632"/>
                </a:lnTo>
                <a:lnTo>
                  <a:pt x="1120" y="24"/>
                </a:lnTo>
                <a:lnTo>
                  <a:pt x="1144" y="48"/>
                </a:lnTo>
                <a:lnTo>
                  <a:pt x="24" y="48"/>
                </a:lnTo>
                <a:lnTo>
                  <a:pt x="48" y="24"/>
                </a:lnTo>
                <a:lnTo>
                  <a:pt x="48" y="2632"/>
                </a:lnTo>
                <a:close/>
              </a:path>
            </a:pathLst>
          </a:custGeom>
          <a:solidFill>
            <a:srgbClr val="00B050"/>
          </a:solidFill>
          <a:ln w="1"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316" name="Rectangle 207"/>
          <p:cNvSpPr>
            <a:spLocks noChangeArrowheads="1"/>
          </p:cNvSpPr>
          <p:nvPr/>
        </p:nvSpPr>
        <p:spPr bwMode="auto">
          <a:xfrm>
            <a:off x="1397208" y="3976093"/>
            <a:ext cx="1529704" cy="926083"/>
          </a:xfrm>
          <a:prstGeom prst="rect">
            <a:avLst/>
          </a:prstGeom>
          <a:solidFill>
            <a:srgbClr val="92D05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326" name="Rectangle 381"/>
          <p:cNvSpPr>
            <a:spLocks noChangeArrowheads="1"/>
          </p:cNvSpPr>
          <p:nvPr/>
        </p:nvSpPr>
        <p:spPr bwMode="auto">
          <a:xfrm>
            <a:off x="1491990" y="3942204"/>
            <a:ext cx="1314271"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Arial Narrow" pitchFamily="34" charset="0"/>
              </a:rPr>
              <a:t>Power Conditioning</a:t>
            </a:r>
            <a:r>
              <a:rPr kumimoji="0" lang="en-US" sz="1200" b="1" i="0" u="none" strike="noStrike" cap="none" normalizeH="0" dirty="0" smtClean="0">
                <a:ln>
                  <a:noFill/>
                </a:ln>
                <a:effectLst/>
                <a:latin typeface="Arial Narrow" pitchFamily="34" charset="0"/>
              </a:rPr>
              <a:t> </a:t>
            </a:r>
            <a:endParaRPr kumimoji="0" lang="en-US" sz="1200" b="1" i="0" u="none" strike="noStrike" cap="none" normalizeH="0" baseline="0" dirty="0" smtClean="0">
              <a:ln>
                <a:noFill/>
              </a:ln>
              <a:effectLst/>
              <a:latin typeface="Arial Narrow"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effectLst/>
                <a:latin typeface="Arial Narrow" pitchFamily="34" charset="0"/>
              </a:rPr>
              <a:t>Board</a:t>
            </a:r>
          </a:p>
        </p:txBody>
      </p:sp>
      <p:sp>
        <p:nvSpPr>
          <p:cNvPr id="333" name="TextBox 332"/>
          <p:cNvSpPr txBox="1"/>
          <p:nvPr/>
        </p:nvSpPr>
        <p:spPr>
          <a:xfrm>
            <a:off x="1417288" y="4336606"/>
            <a:ext cx="620624" cy="400110"/>
          </a:xfrm>
          <a:prstGeom prst="rect">
            <a:avLst/>
          </a:prstGeom>
          <a:solidFill>
            <a:srgbClr val="00B050"/>
          </a:solidFill>
          <a:effectLst>
            <a:outerShdw blurRad="50800" dist="50800" sx="1000" sy="1000" algn="ctr" rotWithShape="0">
              <a:srgbClr val="FFFF00"/>
            </a:outerShdw>
          </a:effectLst>
        </p:spPr>
        <p:txBody>
          <a:bodyPr wrap="square" lIns="45720" rIns="45720" rtlCol="0">
            <a:spAutoFit/>
          </a:bodyPr>
          <a:lstStyle/>
          <a:p>
            <a:r>
              <a:rPr lang="en-US" sz="1000" b="1" dirty="0" smtClean="0">
                <a:latin typeface="Arial Narrow" pitchFamily="34" charset="0"/>
              </a:rPr>
              <a:t>Reverse</a:t>
            </a:r>
          </a:p>
          <a:p>
            <a:r>
              <a:rPr lang="en-US" sz="1000" b="1" dirty="0" smtClean="0">
                <a:latin typeface="Arial Narrow" pitchFamily="34" charset="0"/>
              </a:rPr>
              <a:t>protection</a:t>
            </a:r>
            <a:endParaRPr lang="en-US" sz="1000" b="1" dirty="0">
              <a:latin typeface="Arial Narrow" pitchFamily="34" charset="0"/>
            </a:endParaRPr>
          </a:p>
        </p:txBody>
      </p:sp>
      <p:sp>
        <p:nvSpPr>
          <p:cNvPr id="342" name="TextBox 341"/>
          <p:cNvSpPr txBox="1"/>
          <p:nvPr/>
        </p:nvSpPr>
        <p:spPr>
          <a:xfrm>
            <a:off x="2191988" y="4330256"/>
            <a:ext cx="684124" cy="553998"/>
          </a:xfrm>
          <a:prstGeom prst="rect">
            <a:avLst/>
          </a:prstGeom>
          <a:solidFill>
            <a:srgbClr val="00B050"/>
          </a:solidFill>
          <a:effectLst>
            <a:outerShdw blurRad="50800" dist="50800" sx="1000" sy="1000" algn="ctr" rotWithShape="0">
              <a:srgbClr val="FFFF00"/>
            </a:outerShdw>
          </a:effectLst>
        </p:spPr>
        <p:txBody>
          <a:bodyPr wrap="square" lIns="45720" rIns="45720" rtlCol="0">
            <a:spAutoFit/>
          </a:bodyPr>
          <a:lstStyle/>
          <a:p>
            <a:r>
              <a:rPr lang="en-US" sz="1000" b="1" dirty="0" smtClean="0">
                <a:latin typeface="Arial Narrow" pitchFamily="34" charset="0"/>
              </a:rPr>
              <a:t>Eff = 75%</a:t>
            </a:r>
          </a:p>
          <a:p>
            <a:r>
              <a:rPr lang="en-US" sz="1000" b="1" dirty="0" smtClean="0">
                <a:latin typeface="Arial Narrow" pitchFamily="34" charset="0"/>
              </a:rPr>
              <a:t>Interpoint DC/DC</a:t>
            </a:r>
            <a:endParaRPr lang="en-US" sz="1000" b="1" dirty="0">
              <a:latin typeface="Arial Narrow" pitchFamily="34" charset="0"/>
            </a:endParaRPr>
          </a:p>
        </p:txBody>
      </p:sp>
      <p:sp>
        <p:nvSpPr>
          <p:cNvPr id="394" name="Freeform 286"/>
          <p:cNvSpPr>
            <a:spLocks noEditPoints="1"/>
          </p:cNvSpPr>
          <p:nvPr/>
        </p:nvSpPr>
        <p:spPr bwMode="auto">
          <a:xfrm>
            <a:off x="2029285" y="4612171"/>
            <a:ext cx="164592" cy="74761"/>
          </a:xfrm>
          <a:custGeom>
            <a:avLst/>
            <a:gdLst/>
            <a:ahLst/>
            <a:cxnLst>
              <a:cxn ang="0">
                <a:pos x="1" y="50"/>
              </a:cxn>
              <a:cxn ang="0">
                <a:pos x="250" y="51"/>
              </a:cxn>
              <a:cxn ang="0">
                <a:pos x="250" y="69"/>
              </a:cxn>
              <a:cxn ang="0">
                <a:pos x="0" y="68"/>
              </a:cxn>
              <a:cxn ang="0">
                <a:pos x="1" y="50"/>
              </a:cxn>
              <a:cxn ang="0">
                <a:pos x="250" y="60"/>
              </a:cxn>
              <a:cxn ang="0">
                <a:pos x="202" y="0"/>
              </a:cxn>
              <a:cxn ang="0">
                <a:pos x="323" y="60"/>
              </a:cxn>
              <a:cxn ang="0">
                <a:pos x="202" y="120"/>
              </a:cxn>
              <a:cxn ang="0">
                <a:pos x="250" y="60"/>
              </a:cxn>
            </a:cxnLst>
            <a:rect l="0" t="0" r="r" b="b"/>
            <a:pathLst>
              <a:path w="323" h="120">
                <a:moveTo>
                  <a:pt x="1" y="50"/>
                </a:moveTo>
                <a:lnTo>
                  <a:pt x="250" y="51"/>
                </a:lnTo>
                <a:lnTo>
                  <a:pt x="250" y="69"/>
                </a:lnTo>
                <a:lnTo>
                  <a:pt x="0" y="68"/>
                </a:lnTo>
                <a:lnTo>
                  <a:pt x="1" y="50"/>
                </a:lnTo>
                <a:close/>
                <a:moveTo>
                  <a:pt x="250" y="60"/>
                </a:moveTo>
                <a:lnTo>
                  <a:pt x="202" y="0"/>
                </a:lnTo>
                <a:lnTo>
                  <a:pt x="323" y="60"/>
                </a:lnTo>
                <a:lnTo>
                  <a:pt x="202" y="120"/>
                </a:lnTo>
                <a:lnTo>
                  <a:pt x="250"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cxnSp>
        <p:nvCxnSpPr>
          <p:cNvPr id="397" name="Elbow Connector 396"/>
          <p:cNvCxnSpPr/>
          <p:nvPr/>
        </p:nvCxnSpPr>
        <p:spPr>
          <a:xfrm flipV="1">
            <a:off x="1223271" y="4640179"/>
            <a:ext cx="180256" cy="161776"/>
          </a:xfrm>
          <a:prstGeom prst="bentConnector3">
            <a:avLst>
              <a:gd name="adj1" fmla="val 21286"/>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4" name="Rectangle 287"/>
          <p:cNvSpPr>
            <a:spLocks noChangeArrowheads="1"/>
          </p:cNvSpPr>
          <p:nvPr/>
        </p:nvSpPr>
        <p:spPr bwMode="auto">
          <a:xfrm>
            <a:off x="1805825" y="4959645"/>
            <a:ext cx="358560"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118 W</a:t>
            </a:r>
            <a:endParaRPr kumimoji="0" lang="en-US" sz="1200" b="0" i="0" u="none" strike="noStrike" cap="none" normalizeH="0" baseline="0" dirty="0" smtClean="0">
              <a:ln>
                <a:noFill/>
              </a:ln>
              <a:solidFill>
                <a:schemeClr val="tx1"/>
              </a:solidFill>
              <a:effectLst/>
              <a:latin typeface="Arial" pitchFamily="34" charset="0"/>
            </a:endParaRPr>
          </a:p>
        </p:txBody>
      </p:sp>
      <p:sp>
        <p:nvSpPr>
          <p:cNvPr id="415" name="Rectangle 287"/>
          <p:cNvSpPr>
            <a:spLocks noChangeArrowheads="1"/>
          </p:cNvSpPr>
          <p:nvPr/>
        </p:nvSpPr>
        <p:spPr bwMode="auto">
          <a:xfrm>
            <a:off x="1014576" y="4428761"/>
            <a:ext cx="36548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Narrow" pitchFamily="34" charset="0"/>
              </a:rPr>
              <a:t>150 W</a:t>
            </a:r>
            <a:endParaRPr kumimoji="0" lang="en-US" sz="1200" b="0" i="0" u="none" strike="noStrike" cap="none" normalizeH="0" baseline="0" dirty="0" smtClean="0">
              <a:ln>
                <a:noFill/>
              </a:ln>
              <a:solidFill>
                <a:schemeClr val="tx1"/>
              </a:solidFill>
              <a:effectLst/>
              <a:latin typeface="Arial" pitchFamily="34" charset="0"/>
            </a:endParaRPr>
          </a:p>
        </p:txBody>
      </p:sp>
      <p:sp>
        <p:nvSpPr>
          <p:cNvPr id="427" name="Rectangle 288"/>
          <p:cNvSpPr>
            <a:spLocks noChangeArrowheads="1"/>
          </p:cNvSpPr>
          <p:nvPr/>
        </p:nvSpPr>
        <p:spPr bwMode="auto">
          <a:xfrm>
            <a:off x="2038397" y="4493836"/>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000000"/>
                </a:solidFill>
                <a:effectLst/>
                <a:latin typeface="Arial Narrow" pitchFamily="34" charset="0"/>
              </a:rPr>
              <a:t>27W</a:t>
            </a:r>
            <a:endParaRPr kumimoji="0" lang="en-US" sz="800" b="0" i="0" u="none" strike="noStrike" cap="none" normalizeH="0" baseline="0" dirty="0" smtClean="0">
              <a:ln>
                <a:noFill/>
              </a:ln>
              <a:solidFill>
                <a:schemeClr val="tx1"/>
              </a:solidFill>
              <a:effectLst/>
              <a:latin typeface="Arial" pitchFamily="34" charset="0"/>
            </a:endParaRPr>
          </a:p>
        </p:txBody>
      </p:sp>
      <p:sp>
        <p:nvSpPr>
          <p:cNvPr id="428" name="Freeform 286"/>
          <p:cNvSpPr>
            <a:spLocks noEditPoints="1"/>
          </p:cNvSpPr>
          <p:nvPr/>
        </p:nvSpPr>
        <p:spPr bwMode="auto">
          <a:xfrm>
            <a:off x="2855476" y="4428101"/>
            <a:ext cx="757235" cy="163942"/>
          </a:xfrm>
          <a:custGeom>
            <a:avLst/>
            <a:gdLst/>
            <a:ahLst/>
            <a:cxnLst>
              <a:cxn ang="0">
                <a:pos x="1" y="50"/>
              </a:cxn>
              <a:cxn ang="0">
                <a:pos x="250" y="51"/>
              </a:cxn>
              <a:cxn ang="0">
                <a:pos x="250" y="69"/>
              </a:cxn>
              <a:cxn ang="0">
                <a:pos x="0" y="68"/>
              </a:cxn>
              <a:cxn ang="0">
                <a:pos x="1" y="50"/>
              </a:cxn>
              <a:cxn ang="0">
                <a:pos x="250" y="60"/>
              </a:cxn>
              <a:cxn ang="0">
                <a:pos x="202" y="0"/>
              </a:cxn>
              <a:cxn ang="0">
                <a:pos x="323" y="60"/>
              </a:cxn>
              <a:cxn ang="0">
                <a:pos x="202" y="120"/>
              </a:cxn>
              <a:cxn ang="0">
                <a:pos x="250" y="60"/>
              </a:cxn>
            </a:cxnLst>
            <a:rect l="0" t="0" r="r" b="b"/>
            <a:pathLst>
              <a:path w="323" h="120">
                <a:moveTo>
                  <a:pt x="1" y="50"/>
                </a:moveTo>
                <a:lnTo>
                  <a:pt x="250" y="51"/>
                </a:lnTo>
                <a:lnTo>
                  <a:pt x="250" y="69"/>
                </a:lnTo>
                <a:lnTo>
                  <a:pt x="0" y="68"/>
                </a:lnTo>
                <a:lnTo>
                  <a:pt x="1" y="50"/>
                </a:lnTo>
                <a:close/>
                <a:moveTo>
                  <a:pt x="250" y="60"/>
                </a:moveTo>
                <a:lnTo>
                  <a:pt x="202" y="0"/>
                </a:lnTo>
                <a:lnTo>
                  <a:pt x="323" y="60"/>
                </a:lnTo>
                <a:lnTo>
                  <a:pt x="202" y="120"/>
                </a:lnTo>
                <a:lnTo>
                  <a:pt x="250"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429" name="Freeform 362"/>
          <p:cNvSpPr>
            <a:spLocks noEditPoints="1"/>
          </p:cNvSpPr>
          <p:nvPr/>
        </p:nvSpPr>
        <p:spPr bwMode="auto">
          <a:xfrm rot="5400000" flipV="1">
            <a:off x="1784881" y="5986710"/>
            <a:ext cx="98247" cy="127634"/>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rgbClr val="FF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432" name="Rectangle 288"/>
          <p:cNvSpPr>
            <a:spLocks noChangeArrowheads="1"/>
          </p:cNvSpPr>
          <p:nvPr/>
        </p:nvSpPr>
        <p:spPr bwMode="auto">
          <a:xfrm>
            <a:off x="2564518" y="4942290"/>
            <a:ext cx="185948" cy="153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000" b="1" dirty="0" smtClean="0">
                <a:solidFill>
                  <a:srgbClr val="000000"/>
                </a:solidFill>
                <a:latin typeface="Arial Narrow" pitchFamily="34" charset="0"/>
              </a:rPr>
              <a:t>4</a:t>
            </a:r>
            <a:r>
              <a:rPr kumimoji="0" lang="en-US" sz="1000" b="1" i="0" u="none" strike="noStrike" cap="none" normalizeH="0" baseline="0" dirty="0" smtClean="0">
                <a:ln>
                  <a:noFill/>
                </a:ln>
                <a:solidFill>
                  <a:srgbClr val="000000"/>
                </a:solidFill>
                <a:effectLst/>
                <a:latin typeface="Arial Narrow" pitchFamily="34" charset="0"/>
              </a:rPr>
              <a:t> W</a:t>
            </a:r>
            <a:endParaRPr kumimoji="0" lang="en-US" sz="1000" b="0" i="0" u="none" strike="noStrike" cap="none" normalizeH="0" baseline="0" dirty="0" smtClean="0">
              <a:ln>
                <a:noFill/>
              </a:ln>
              <a:solidFill>
                <a:schemeClr val="tx1"/>
              </a:solidFill>
              <a:effectLst/>
              <a:latin typeface="Arial" pitchFamily="34" charset="0"/>
            </a:endParaRPr>
          </a:p>
        </p:txBody>
      </p:sp>
      <p:sp>
        <p:nvSpPr>
          <p:cNvPr id="433" name="Rectangle 291"/>
          <p:cNvSpPr>
            <a:spLocks noChangeArrowheads="1"/>
          </p:cNvSpPr>
          <p:nvPr/>
        </p:nvSpPr>
        <p:spPr bwMode="auto">
          <a:xfrm>
            <a:off x="1435608" y="4134843"/>
            <a:ext cx="462604" cy="123111"/>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800" b="1" dirty="0" smtClean="0">
                <a:solidFill>
                  <a:schemeClr val="bg1"/>
                </a:solidFill>
                <a:latin typeface="Arial Narrow" pitchFamily="34" charset="0"/>
              </a:rPr>
              <a:t>5</a:t>
            </a:r>
            <a:r>
              <a:rPr kumimoji="0" lang="en-US" sz="800" b="1" i="0" u="none" strike="noStrike" cap="none" normalizeH="0" baseline="0" dirty="0" smtClean="0">
                <a:ln>
                  <a:noFill/>
                </a:ln>
                <a:solidFill>
                  <a:schemeClr val="bg1"/>
                </a:solidFill>
                <a:effectLst/>
                <a:latin typeface="Arial Narrow" pitchFamily="34" charset="0"/>
              </a:rPr>
              <a:t>.0 W heat</a:t>
            </a:r>
            <a:endParaRPr kumimoji="0" lang="en-US" sz="800" b="0" i="0" u="none" strike="noStrike" cap="none" normalizeH="0" baseline="0" dirty="0" smtClean="0">
              <a:ln>
                <a:noFill/>
              </a:ln>
              <a:solidFill>
                <a:schemeClr val="bg1"/>
              </a:solidFill>
              <a:effectLst/>
              <a:latin typeface="Arial" pitchFamily="34" charset="0"/>
            </a:endParaRPr>
          </a:p>
        </p:txBody>
      </p:sp>
      <p:sp>
        <p:nvSpPr>
          <p:cNvPr id="434" name="Rectangle 291"/>
          <p:cNvSpPr>
            <a:spLocks noChangeArrowheads="1"/>
          </p:cNvSpPr>
          <p:nvPr/>
        </p:nvSpPr>
        <p:spPr bwMode="auto">
          <a:xfrm>
            <a:off x="2413508" y="4134843"/>
            <a:ext cx="462604" cy="123111"/>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800" b="1" dirty="0" smtClean="0">
                <a:solidFill>
                  <a:schemeClr val="bg1"/>
                </a:solidFill>
                <a:latin typeface="Arial Narrow" pitchFamily="34" charset="0"/>
              </a:rPr>
              <a:t>7</a:t>
            </a:r>
            <a:r>
              <a:rPr kumimoji="0" lang="en-US" sz="800" b="1" i="0" u="none" strike="noStrike" cap="none" normalizeH="0" baseline="0" dirty="0" smtClean="0">
                <a:ln>
                  <a:noFill/>
                </a:ln>
                <a:solidFill>
                  <a:schemeClr val="bg1"/>
                </a:solidFill>
                <a:effectLst/>
                <a:latin typeface="Arial Narrow" pitchFamily="34" charset="0"/>
              </a:rPr>
              <a:t>.0 W heat</a:t>
            </a:r>
            <a:endParaRPr kumimoji="0" lang="en-US" sz="800" b="0" i="0" u="none" strike="noStrike" cap="none" normalizeH="0" baseline="0" dirty="0" smtClean="0">
              <a:ln>
                <a:noFill/>
              </a:ln>
              <a:solidFill>
                <a:schemeClr val="bg1"/>
              </a:solidFill>
              <a:effectLst/>
              <a:latin typeface="Arial" pitchFamily="34" charset="0"/>
            </a:endParaRPr>
          </a:p>
        </p:txBody>
      </p:sp>
      <p:sp>
        <p:nvSpPr>
          <p:cNvPr id="435" name="Freeform 362"/>
          <p:cNvSpPr>
            <a:spLocks noEditPoints="1"/>
          </p:cNvSpPr>
          <p:nvPr/>
        </p:nvSpPr>
        <p:spPr bwMode="auto">
          <a:xfrm rot="16200000">
            <a:off x="1582237" y="4230203"/>
            <a:ext cx="98247" cy="127634"/>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rgbClr val="FF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436" name="Freeform 362"/>
          <p:cNvSpPr>
            <a:spLocks noEditPoints="1"/>
          </p:cNvSpPr>
          <p:nvPr/>
        </p:nvSpPr>
        <p:spPr bwMode="auto">
          <a:xfrm rot="16200000">
            <a:off x="2553788" y="4230203"/>
            <a:ext cx="98247" cy="127634"/>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rgbClr val="FF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438" name="Rectangle 290"/>
          <p:cNvSpPr>
            <a:spLocks noChangeArrowheads="1"/>
          </p:cNvSpPr>
          <p:nvPr/>
        </p:nvSpPr>
        <p:spPr bwMode="auto">
          <a:xfrm>
            <a:off x="1766178" y="3680256"/>
            <a:ext cx="747984" cy="184666"/>
          </a:xfrm>
          <a:prstGeom prst="rect">
            <a:avLst/>
          </a:prstGeom>
          <a:solidFill>
            <a:srgbClr val="FF0000"/>
          </a:solidFill>
          <a:ln w="9525">
            <a:noFill/>
            <a:miter lim="800000"/>
            <a:headEnd/>
            <a:tailEnd/>
          </a:ln>
        </p:spPr>
        <p:txBody>
          <a:bodyPr vert="horz" wrap="square" lIns="0" tIns="0" rIns="0" bIns="0" numCol="1" anchor="t" anchorCtr="0" compatLnSpc="1">
            <a:prstTxWarp prst="textNoShape">
              <a:avLst/>
            </a:prstTxWarp>
            <a:spAutoFit/>
          </a:bodyPr>
          <a:lstStyle/>
          <a:p>
            <a:pPr algn="ctr" eaLnBrk="1" hangingPunct="1"/>
            <a:r>
              <a:rPr lang="en-US" sz="1200" b="1" dirty="0" smtClean="0">
                <a:solidFill>
                  <a:schemeClr val="bg1"/>
                </a:solidFill>
                <a:latin typeface="Arial Narrow" pitchFamily="34" charset="0"/>
              </a:rPr>
              <a:t>12 W  heat</a:t>
            </a:r>
          </a:p>
        </p:txBody>
      </p:sp>
      <p:sp>
        <p:nvSpPr>
          <p:cNvPr id="439" name="Freeform 362"/>
          <p:cNvSpPr>
            <a:spLocks noEditPoints="1"/>
          </p:cNvSpPr>
          <p:nvPr/>
        </p:nvSpPr>
        <p:spPr bwMode="auto">
          <a:xfrm rot="16200000">
            <a:off x="2091353" y="3840289"/>
            <a:ext cx="98247" cy="127634"/>
          </a:xfrm>
          <a:custGeom>
            <a:avLst/>
            <a:gdLst/>
            <a:ahLst/>
            <a:cxnLst>
              <a:cxn ang="0">
                <a:pos x="0" y="51"/>
              </a:cxn>
              <a:cxn ang="0">
                <a:pos x="98" y="52"/>
              </a:cxn>
              <a:cxn ang="0">
                <a:pos x="98" y="70"/>
              </a:cxn>
              <a:cxn ang="0">
                <a:pos x="0" y="69"/>
              </a:cxn>
              <a:cxn ang="0">
                <a:pos x="0" y="51"/>
              </a:cxn>
              <a:cxn ang="0">
                <a:pos x="98" y="61"/>
              </a:cxn>
              <a:cxn ang="0">
                <a:pos x="50" y="0"/>
              </a:cxn>
              <a:cxn ang="0">
                <a:pos x="170" y="61"/>
              </a:cxn>
              <a:cxn ang="0">
                <a:pos x="49" y="121"/>
              </a:cxn>
              <a:cxn ang="0">
                <a:pos x="98" y="61"/>
              </a:cxn>
            </a:cxnLst>
            <a:rect l="0" t="0" r="r" b="b"/>
            <a:pathLst>
              <a:path w="170" h="121">
                <a:moveTo>
                  <a:pt x="0" y="51"/>
                </a:moveTo>
                <a:lnTo>
                  <a:pt x="98" y="52"/>
                </a:lnTo>
                <a:lnTo>
                  <a:pt x="98" y="70"/>
                </a:lnTo>
                <a:lnTo>
                  <a:pt x="0" y="69"/>
                </a:lnTo>
                <a:lnTo>
                  <a:pt x="0" y="51"/>
                </a:lnTo>
                <a:close/>
                <a:moveTo>
                  <a:pt x="98" y="61"/>
                </a:moveTo>
                <a:lnTo>
                  <a:pt x="50" y="0"/>
                </a:lnTo>
                <a:lnTo>
                  <a:pt x="170" y="61"/>
                </a:lnTo>
                <a:lnTo>
                  <a:pt x="49" y="121"/>
                </a:lnTo>
                <a:lnTo>
                  <a:pt x="98" y="61"/>
                </a:lnTo>
                <a:close/>
              </a:path>
            </a:pathLst>
          </a:custGeom>
          <a:solidFill>
            <a:srgbClr val="C00000"/>
          </a:solidFill>
          <a:ln w="1"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440" name="Freeform 286"/>
          <p:cNvSpPr>
            <a:spLocks noEditPoints="1"/>
          </p:cNvSpPr>
          <p:nvPr/>
        </p:nvSpPr>
        <p:spPr bwMode="auto">
          <a:xfrm rot="5400000">
            <a:off x="1629451" y="5017878"/>
            <a:ext cx="229952" cy="73108"/>
          </a:xfrm>
          <a:custGeom>
            <a:avLst/>
            <a:gdLst/>
            <a:ahLst/>
            <a:cxnLst>
              <a:cxn ang="0">
                <a:pos x="1" y="50"/>
              </a:cxn>
              <a:cxn ang="0">
                <a:pos x="250" y="51"/>
              </a:cxn>
              <a:cxn ang="0">
                <a:pos x="250" y="69"/>
              </a:cxn>
              <a:cxn ang="0">
                <a:pos x="0" y="68"/>
              </a:cxn>
              <a:cxn ang="0">
                <a:pos x="1" y="50"/>
              </a:cxn>
              <a:cxn ang="0">
                <a:pos x="250" y="60"/>
              </a:cxn>
              <a:cxn ang="0">
                <a:pos x="202" y="0"/>
              </a:cxn>
              <a:cxn ang="0">
                <a:pos x="323" y="60"/>
              </a:cxn>
              <a:cxn ang="0">
                <a:pos x="202" y="120"/>
              </a:cxn>
              <a:cxn ang="0">
                <a:pos x="250" y="60"/>
              </a:cxn>
            </a:cxnLst>
            <a:rect l="0" t="0" r="r" b="b"/>
            <a:pathLst>
              <a:path w="323" h="120">
                <a:moveTo>
                  <a:pt x="1" y="50"/>
                </a:moveTo>
                <a:lnTo>
                  <a:pt x="250" y="51"/>
                </a:lnTo>
                <a:lnTo>
                  <a:pt x="250" y="69"/>
                </a:lnTo>
                <a:lnTo>
                  <a:pt x="0" y="68"/>
                </a:lnTo>
                <a:lnTo>
                  <a:pt x="1" y="50"/>
                </a:lnTo>
                <a:close/>
                <a:moveTo>
                  <a:pt x="250" y="60"/>
                </a:moveTo>
                <a:lnTo>
                  <a:pt x="202" y="0"/>
                </a:lnTo>
                <a:lnTo>
                  <a:pt x="323" y="60"/>
                </a:lnTo>
                <a:lnTo>
                  <a:pt x="202" y="120"/>
                </a:lnTo>
                <a:lnTo>
                  <a:pt x="250"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sp>
        <p:nvSpPr>
          <p:cNvPr id="441" name="Freeform 366"/>
          <p:cNvSpPr>
            <a:spLocks noEditPoints="1"/>
          </p:cNvSpPr>
          <p:nvPr/>
        </p:nvSpPr>
        <p:spPr bwMode="auto">
          <a:xfrm>
            <a:off x="2531624" y="5121412"/>
            <a:ext cx="253647" cy="144861"/>
          </a:xfrm>
          <a:custGeom>
            <a:avLst/>
            <a:gdLst/>
            <a:ahLst/>
            <a:cxnLst>
              <a:cxn ang="0">
                <a:pos x="0" y="50"/>
              </a:cxn>
              <a:cxn ang="0">
                <a:pos x="141" y="51"/>
              </a:cxn>
              <a:cxn ang="0">
                <a:pos x="141" y="69"/>
              </a:cxn>
              <a:cxn ang="0">
                <a:pos x="0" y="68"/>
              </a:cxn>
              <a:cxn ang="0">
                <a:pos x="0" y="50"/>
              </a:cxn>
              <a:cxn ang="0">
                <a:pos x="141" y="60"/>
              </a:cxn>
              <a:cxn ang="0">
                <a:pos x="93" y="0"/>
              </a:cxn>
              <a:cxn ang="0">
                <a:pos x="213" y="60"/>
              </a:cxn>
              <a:cxn ang="0">
                <a:pos x="92" y="120"/>
              </a:cxn>
              <a:cxn ang="0">
                <a:pos x="141" y="60"/>
              </a:cxn>
            </a:cxnLst>
            <a:rect l="0" t="0" r="r" b="b"/>
            <a:pathLst>
              <a:path w="213" h="120">
                <a:moveTo>
                  <a:pt x="0" y="50"/>
                </a:moveTo>
                <a:lnTo>
                  <a:pt x="141" y="51"/>
                </a:lnTo>
                <a:lnTo>
                  <a:pt x="141" y="69"/>
                </a:lnTo>
                <a:lnTo>
                  <a:pt x="0" y="68"/>
                </a:lnTo>
                <a:lnTo>
                  <a:pt x="0" y="50"/>
                </a:lnTo>
                <a:close/>
                <a:moveTo>
                  <a:pt x="141" y="60"/>
                </a:moveTo>
                <a:lnTo>
                  <a:pt x="93" y="0"/>
                </a:lnTo>
                <a:lnTo>
                  <a:pt x="213" y="60"/>
                </a:lnTo>
                <a:lnTo>
                  <a:pt x="92" y="120"/>
                </a:lnTo>
                <a:lnTo>
                  <a:pt x="141" y="60"/>
                </a:lnTo>
                <a:close/>
              </a:path>
            </a:pathLst>
          </a:custGeom>
          <a:solidFill>
            <a:srgbClr val="000000"/>
          </a:solidFill>
          <a:ln w="1"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1200" dirty="0"/>
          </a:p>
        </p:txBody>
      </p:sp>
      <p:cxnSp>
        <p:nvCxnSpPr>
          <p:cNvPr id="442" name="Straight Connector 441"/>
          <p:cNvCxnSpPr>
            <a:stCxn id="342" idx="2"/>
          </p:cNvCxnSpPr>
          <p:nvPr/>
        </p:nvCxnSpPr>
        <p:spPr bwMode="auto">
          <a:xfrm rot="5400000">
            <a:off x="2371762" y="5039354"/>
            <a:ext cx="317389" cy="7188"/>
          </a:xfrm>
          <a:prstGeom prst="line">
            <a:avLst/>
          </a:prstGeom>
          <a:solidFill>
            <a:schemeClr val="accent1"/>
          </a:solidFill>
          <a:ln w="22225" cap="flat" cmpd="sng"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159262984"/>
      </p:ext>
    </p:extLst>
  </p:cSld>
  <p:clrMapOvr>
    <a:masterClrMapping/>
  </p:clrMapOvr>
  <p:transition/>
</p:sld>
</file>

<file path=ppt/theme/theme1.xml><?xml version="1.0" encoding="utf-8"?>
<a:theme xmlns:a="http://schemas.openxmlformats.org/drawingml/2006/main" name="ICESAT_CD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4AF96A331F7E49BD937114F9A80827" ma:contentTypeVersion="0" ma:contentTypeDescription="Create a new document." ma:contentTypeScope="" ma:versionID="683a995cce21b0c688df82989fe41919">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5020A1A-72FE-4566-BF5D-364843B797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618B94BA-B528-4F6C-89BF-BF13B9AF30FA}">
  <ds:schemaRefs>
    <ds:schemaRef ds:uri="http://schemas.microsoft.com/sharepoint/v3/contenttype/forms"/>
  </ds:schemaRefs>
</ds:datastoreItem>
</file>

<file path=customXml/itemProps3.xml><?xml version="1.0" encoding="utf-8"?>
<ds:datastoreItem xmlns:ds="http://schemas.openxmlformats.org/officeDocument/2006/customXml" ds:itemID="{A73ACEA8-84A2-4EA0-B927-B1F6C1E7C24B}">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purl.org/dc/term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18602</TotalTime>
  <Words>4742</Words>
  <Application>Microsoft Office PowerPoint</Application>
  <PresentationFormat>On-screen Show (4:3)</PresentationFormat>
  <Paragraphs>969</Paragraphs>
  <Slides>47</Slides>
  <Notes>21</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ICESAT_CDA</vt:lpstr>
      <vt:lpstr>Document</vt:lpstr>
      <vt:lpstr>Space Qualification of the ICESat-2 Laser Transmitters</vt:lpstr>
      <vt:lpstr>Laser Team Organization</vt:lpstr>
      <vt:lpstr>System Overview</vt:lpstr>
      <vt:lpstr>Instrument Views </vt:lpstr>
      <vt:lpstr>Flight Laser System Packaging Overview</vt:lpstr>
      <vt:lpstr>Mechanical Design Details</vt:lpstr>
      <vt:lpstr>Flight Optical Configuration</vt:lpstr>
      <vt:lpstr>Slide 8</vt:lpstr>
      <vt:lpstr>Slide 9</vt:lpstr>
      <vt:lpstr>Flight Optical Design &amp; Analysis </vt:lpstr>
      <vt:lpstr>10,000 ft. Laser System Overview</vt:lpstr>
      <vt:lpstr>MOPA + SHG Power Scaling &amp; Efficiencies</vt:lpstr>
      <vt:lpstr>Short Pulse Oscillator: Linewidth &amp; Wavelength Tuning </vt:lpstr>
      <vt:lpstr>Amplifier: 1064 nm Experimental Results</vt:lpstr>
      <vt:lpstr>Frequency Doubler</vt:lpstr>
      <vt:lpstr>Frequency Doubler: Experimental Results</vt:lpstr>
      <vt:lpstr>Beam Expander</vt:lpstr>
      <vt:lpstr>Beam Expander: Design</vt:lpstr>
      <vt:lpstr>Beam Expander: Air Pressure vs. Divergence</vt:lpstr>
      <vt:lpstr>STOP Analysis</vt:lpstr>
      <vt:lpstr>STOP Analysis: Pressure 18 PSIG</vt:lpstr>
      <vt:lpstr>STOP Analysis: Sensitivity Map</vt:lpstr>
      <vt:lpstr>STOP Analysis Summary</vt:lpstr>
      <vt:lpstr>Laser Risk Reduction Activities</vt:lpstr>
      <vt:lpstr>CALIPSO Lessons Learned Applied to ICESat-2 Laser Design</vt:lpstr>
      <vt:lpstr>Lessons Learned ICESat-2 Lifetime and TRL-6 Testing</vt:lpstr>
      <vt:lpstr>Pearl Module Life Testing at Fibertek</vt:lpstr>
      <vt:lpstr>Pearl Module Life Testing at nLight</vt:lpstr>
      <vt:lpstr>Pearl Module Life Testing at GSFC</vt:lpstr>
      <vt:lpstr>nLight Pearl Module Life Testing</vt:lpstr>
      <vt:lpstr>System Level Life-testing</vt:lpstr>
      <vt:lpstr>Life Test Oscillator Total 1064nm</vt:lpstr>
      <vt:lpstr>Original Brassboard MOPA 1 Green Power Decay Data</vt:lpstr>
      <vt:lpstr>Brassboard MOPA 1 20kHz 532nm and 1064nm</vt:lpstr>
      <vt:lpstr>Lifetest Summary</vt:lpstr>
      <vt:lpstr>Reliability Analysis Definitions</vt:lpstr>
      <vt:lpstr>Summary</vt:lpstr>
      <vt:lpstr>      Estimate of Transmitter Reliability</vt:lpstr>
      <vt:lpstr>ATLAS LASER TRL-6 Definition Summary</vt:lpstr>
      <vt:lpstr>Random Vibration Test Levels</vt:lpstr>
      <vt:lpstr>GRMS Response Summary</vt:lpstr>
      <vt:lpstr>Laser Performance Summary Post Vibration</vt:lpstr>
      <vt:lpstr>Edu-3 Thermal VACUUM Testing</vt:lpstr>
      <vt:lpstr>TVAC as-Run Profile</vt:lpstr>
      <vt:lpstr>Laser Performance Summary Post TVAC</vt:lpstr>
      <vt:lpstr>Radiation Assessment</vt:lpstr>
      <vt:lpstr>ICESat-2 Flight Laser Status</vt:lpstr>
    </vt:vector>
  </TitlesOfParts>
  <Company>NASA/ODIN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ATLAS LASER CDA</dc:subject>
  <dc:creator>PD</dc:creator>
  <cp:keywords>ATLAS,LASER, CDA, Design, Review</cp:keywords>
  <dc:description>This template is based on NASA GSFC " SUBSYSTEM CDA TEMPLATE" dated May 2012</dc:description>
  <cp:lastModifiedBy>fhovis</cp:lastModifiedBy>
  <cp:revision>1139</cp:revision>
  <dcterms:created xsi:type="dcterms:W3CDTF">2012-04-29T20:38:11Z</dcterms:created>
  <dcterms:modified xsi:type="dcterms:W3CDTF">2012-10-16T13:21:51Z</dcterms:modified>
  <cp:category>DESIGN REVIEW</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79416</vt:lpwstr>
  </property>
  <property fmtid="{D5CDD505-2E9C-101B-9397-08002B2CF9AE}" pid="3" name="NXPowerLiteVersion">
    <vt:lpwstr>D3.7.2</vt:lpwstr>
  </property>
  <property fmtid="{D5CDD505-2E9C-101B-9397-08002B2CF9AE}" pid="4" name="ContentTypeId">
    <vt:lpwstr>0x0101007D4AF96A331F7E49BD937114F9A80827</vt:lpwstr>
  </property>
</Properties>
</file>